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4" r:id="rId4"/>
    <p:sldId id="271" r:id="rId5"/>
    <p:sldId id="263" r:id="rId6"/>
    <p:sldId id="273" r:id="rId7"/>
    <p:sldId id="272" r:id="rId8"/>
    <p:sldId id="274" r:id="rId9"/>
    <p:sldId id="275" r:id="rId10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'Ark1'!$B$1</c:f>
              <c:strCache>
                <c:ptCount val="1"/>
                <c:pt idx="0">
                  <c:v>Serie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'Ark1'!$A$2:$A$17</c:f>
              <c:strCache>
                <c:ptCount val="16"/>
                <c:pt idx="0">
                  <c:v>Nykøbing F</c:v>
                </c:pt>
                <c:pt idx="1">
                  <c:v>Hillerød</c:v>
                </c:pt>
                <c:pt idx="2">
                  <c:v>Rigshospital</c:v>
                </c:pt>
                <c:pt idx="3">
                  <c:v>Herlev</c:v>
                </c:pt>
                <c:pt idx="4">
                  <c:v>Sønderbrog</c:v>
                </c:pt>
                <c:pt idx="5">
                  <c:v>Esbjerg</c:v>
                </c:pt>
                <c:pt idx="6">
                  <c:v>Roskilde</c:v>
                </c:pt>
                <c:pt idx="7">
                  <c:v>Aalborg</c:v>
                </c:pt>
                <c:pt idx="8">
                  <c:v>Holstebro</c:v>
                </c:pt>
                <c:pt idx="9">
                  <c:v>Aarhus</c:v>
                </c:pt>
                <c:pt idx="10">
                  <c:v>Holbæk</c:v>
                </c:pt>
                <c:pt idx="11">
                  <c:v>Viborg</c:v>
                </c:pt>
                <c:pt idx="12">
                  <c:v>Fredericia</c:v>
                </c:pt>
                <c:pt idx="13">
                  <c:v>Odense</c:v>
                </c:pt>
                <c:pt idx="15">
                  <c:v>Danmark</c:v>
                </c:pt>
              </c:strCache>
            </c:strRef>
          </c:cat>
          <c:val>
            <c:numRef>
              <c:f>'Ark1'!$B$2:$B$17</c:f>
              <c:numCache>
                <c:formatCode>0</c:formatCode>
                <c:ptCount val="16"/>
                <c:pt idx="0">
                  <c:v>0</c:v>
                </c:pt>
                <c:pt idx="1">
                  <c:v>0</c:v>
                </c:pt>
                <c:pt idx="2">
                  <c:v>1.2820512820512819</c:v>
                </c:pt>
                <c:pt idx="3">
                  <c:v>2.4390243902439024</c:v>
                </c:pt>
                <c:pt idx="4">
                  <c:v>5.2631578947368416</c:v>
                </c:pt>
                <c:pt idx="5">
                  <c:v>9.375</c:v>
                </c:pt>
                <c:pt idx="6">
                  <c:v>11.538461538461538</c:v>
                </c:pt>
                <c:pt idx="7">
                  <c:v>19.444444444444446</c:v>
                </c:pt>
                <c:pt idx="8">
                  <c:v>20</c:v>
                </c:pt>
                <c:pt idx="9">
                  <c:v>20.27027027027027</c:v>
                </c:pt>
                <c:pt idx="10">
                  <c:v>25</c:v>
                </c:pt>
                <c:pt idx="11">
                  <c:v>25.925925925925924</c:v>
                </c:pt>
                <c:pt idx="12">
                  <c:v>28.571428571428569</c:v>
                </c:pt>
                <c:pt idx="13">
                  <c:v>36.363636363636367</c:v>
                </c:pt>
                <c:pt idx="15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34C-42EA-84E9-6D67BCAF60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383534696"/>
        <c:axId val="551888952"/>
      </c:barChart>
      <c:catAx>
        <c:axId val="38353469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551888952"/>
        <c:crosses val="autoZero"/>
        <c:auto val="1"/>
        <c:lblAlgn val="ctr"/>
        <c:lblOffset val="100"/>
        <c:noMultiLvlLbl val="0"/>
      </c:catAx>
      <c:valAx>
        <c:axId val="55188895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3835346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a-DK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'Ark1'!$B$1</c:f>
              <c:strCache>
                <c:ptCount val="1"/>
                <c:pt idx="0">
                  <c:v>Serie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'Ark1'!$A$2:$A$17</c:f>
              <c:strCache>
                <c:ptCount val="16"/>
                <c:pt idx="0">
                  <c:v>Nykøbing F</c:v>
                </c:pt>
                <c:pt idx="1">
                  <c:v>Hillerød</c:v>
                </c:pt>
                <c:pt idx="2">
                  <c:v>Herlev</c:v>
                </c:pt>
                <c:pt idx="3">
                  <c:v>Rigshospitalet</c:v>
                </c:pt>
                <c:pt idx="4">
                  <c:v>Roskilde</c:v>
                </c:pt>
                <c:pt idx="5">
                  <c:v>Sønderborg</c:v>
                </c:pt>
                <c:pt idx="6">
                  <c:v>Esbjerg</c:v>
                </c:pt>
                <c:pt idx="7">
                  <c:v>Aalborg</c:v>
                </c:pt>
                <c:pt idx="8">
                  <c:v>Odense</c:v>
                </c:pt>
                <c:pt idx="9">
                  <c:v>Fredericia</c:v>
                </c:pt>
                <c:pt idx="10">
                  <c:v>Holstebro</c:v>
                </c:pt>
                <c:pt idx="11">
                  <c:v>Aarhus</c:v>
                </c:pt>
                <c:pt idx="12">
                  <c:v>Holbæk</c:v>
                </c:pt>
                <c:pt idx="13">
                  <c:v>Viborg</c:v>
                </c:pt>
                <c:pt idx="15">
                  <c:v>Danmark</c:v>
                </c:pt>
              </c:strCache>
            </c:strRef>
          </c:cat>
          <c:val>
            <c:numRef>
              <c:f>'Ark1'!$B$2:$B$17</c:f>
              <c:numCache>
                <c:formatCode>0.0</c:formatCode>
                <c:ptCount val="16"/>
                <c:pt idx="0">
                  <c:v>0</c:v>
                </c:pt>
                <c:pt idx="1">
                  <c:v>8.695652173913043</c:v>
                </c:pt>
                <c:pt idx="2">
                  <c:v>9.3023255813953494</c:v>
                </c:pt>
                <c:pt idx="3">
                  <c:v>13.043478260869565</c:v>
                </c:pt>
                <c:pt idx="4">
                  <c:v>15.625</c:v>
                </c:pt>
                <c:pt idx="5">
                  <c:v>16.666666666666668</c:v>
                </c:pt>
                <c:pt idx="6">
                  <c:v>22.222222222222221</c:v>
                </c:pt>
                <c:pt idx="7">
                  <c:v>28.571428571428573</c:v>
                </c:pt>
                <c:pt idx="8">
                  <c:v>36.363636363636367</c:v>
                </c:pt>
                <c:pt idx="9">
                  <c:v>36.363636363636367</c:v>
                </c:pt>
                <c:pt idx="10">
                  <c:v>41.666666666666664</c:v>
                </c:pt>
                <c:pt idx="11">
                  <c:v>53.225806451612904</c:v>
                </c:pt>
                <c:pt idx="12">
                  <c:v>53.846153846153847</c:v>
                </c:pt>
                <c:pt idx="13">
                  <c:v>86.956521739130437</c:v>
                </c:pt>
                <c:pt idx="15">
                  <c:v>30.339805825242717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34C-42EA-84E9-6D67BCAF60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557362840"/>
        <c:axId val="557361272"/>
      </c:barChart>
      <c:catAx>
        <c:axId val="55736284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557361272"/>
        <c:crosses val="autoZero"/>
        <c:auto val="1"/>
        <c:lblAlgn val="ctr"/>
        <c:lblOffset val="100"/>
        <c:noMultiLvlLbl val="0"/>
      </c:catAx>
      <c:valAx>
        <c:axId val="55736127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5573628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a-DK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'Ark1'!$B$1</c:f>
              <c:strCache>
                <c:ptCount val="1"/>
                <c:pt idx="0">
                  <c:v>Percent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'Ark1'!$A$2:$A$18</c:f>
              <c:strCache>
                <c:ptCount val="15"/>
                <c:pt idx="0">
                  <c:v>Hillerød</c:v>
                </c:pt>
                <c:pt idx="1">
                  <c:v>Aalborg</c:v>
                </c:pt>
                <c:pt idx="2">
                  <c:v>Fredericia</c:v>
                </c:pt>
                <c:pt idx="3">
                  <c:v>Roskilde</c:v>
                </c:pt>
                <c:pt idx="4">
                  <c:v>Viborg</c:v>
                </c:pt>
                <c:pt idx="5">
                  <c:v>Aarhus</c:v>
                </c:pt>
                <c:pt idx="6">
                  <c:v>Sønderborg</c:v>
                </c:pt>
                <c:pt idx="7">
                  <c:v>Esbjerg</c:v>
                </c:pt>
                <c:pt idx="8">
                  <c:v>Holbæk</c:v>
                </c:pt>
                <c:pt idx="9">
                  <c:v>Rigshospital</c:v>
                </c:pt>
                <c:pt idx="10">
                  <c:v>Herlev</c:v>
                </c:pt>
                <c:pt idx="11">
                  <c:v>Odense</c:v>
                </c:pt>
                <c:pt idx="12">
                  <c:v>Holstebro</c:v>
                </c:pt>
                <c:pt idx="14">
                  <c:v>Danmark</c:v>
                </c:pt>
              </c:strCache>
            </c:strRef>
          </c:cat>
          <c:val>
            <c:numRef>
              <c:f>'Ark1'!$B$2:$B$18</c:f>
              <c:numCache>
                <c:formatCode>0</c:formatCode>
                <c:ptCount val="17"/>
                <c:pt idx="0">
                  <c:v>50</c:v>
                </c:pt>
                <c:pt idx="1">
                  <c:v>50</c:v>
                </c:pt>
                <c:pt idx="2">
                  <c:v>42.857142857142854</c:v>
                </c:pt>
                <c:pt idx="3">
                  <c:v>37.5</c:v>
                </c:pt>
                <c:pt idx="4">
                  <c:v>32</c:v>
                </c:pt>
                <c:pt idx="5">
                  <c:v>30.303030303030305</c:v>
                </c:pt>
                <c:pt idx="6">
                  <c:v>12.5</c:v>
                </c:pt>
                <c:pt idx="7">
                  <c:v>12.5</c:v>
                </c:pt>
                <c:pt idx="8">
                  <c:v>9.5238095238095237</c:v>
                </c:pt>
                <c:pt idx="9">
                  <c:v>0.2</c:v>
                </c:pt>
                <c:pt idx="10">
                  <c:v>0.2</c:v>
                </c:pt>
                <c:pt idx="11">
                  <c:v>0.2</c:v>
                </c:pt>
                <c:pt idx="12">
                  <c:v>0.2</c:v>
                </c:pt>
                <c:pt idx="14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DDB-4C25-9F6E-52F348FE27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83533520"/>
        <c:axId val="383533912"/>
      </c:barChart>
      <c:catAx>
        <c:axId val="38353352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383533912"/>
        <c:crosses val="autoZero"/>
        <c:auto val="1"/>
        <c:lblAlgn val="ctr"/>
        <c:lblOffset val="100"/>
        <c:noMultiLvlLbl val="0"/>
      </c:catAx>
      <c:valAx>
        <c:axId val="383533912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low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3835335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a-DK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01804-1769-47F9-9C68-F2822CBB2527}" type="datetimeFigureOut">
              <a:rPr lang="da-DK" smtClean="0"/>
              <a:t>20-08-2017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ACD50-5273-4A2D-A2FC-D24416EE2E7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73024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01804-1769-47F9-9C68-F2822CBB2527}" type="datetimeFigureOut">
              <a:rPr lang="da-DK" smtClean="0"/>
              <a:t>20-08-2017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ACD50-5273-4A2D-A2FC-D24416EE2E7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24517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01804-1769-47F9-9C68-F2822CBB2527}" type="datetimeFigureOut">
              <a:rPr lang="da-DK" smtClean="0"/>
              <a:t>20-08-2017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ACD50-5273-4A2D-A2FC-D24416EE2E7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50178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01804-1769-47F9-9C68-F2822CBB2527}" type="datetimeFigureOut">
              <a:rPr lang="da-DK" smtClean="0"/>
              <a:t>20-08-2017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ACD50-5273-4A2D-A2FC-D24416EE2E7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23016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01804-1769-47F9-9C68-F2822CBB2527}" type="datetimeFigureOut">
              <a:rPr lang="da-DK" smtClean="0"/>
              <a:t>20-08-2017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ACD50-5273-4A2D-A2FC-D24416EE2E7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96738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01804-1769-47F9-9C68-F2822CBB2527}" type="datetimeFigureOut">
              <a:rPr lang="da-DK" smtClean="0"/>
              <a:t>20-08-2017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ACD50-5273-4A2D-A2FC-D24416EE2E7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62856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01804-1769-47F9-9C68-F2822CBB2527}" type="datetimeFigureOut">
              <a:rPr lang="da-DK" smtClean="0"/>
              <a:t>20-08-2017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ACD50-5273-4A2D-A2FC-D24416EE2E7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25647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01804-1769-47F9-9C68-F2822CBB2527}" type="datetimeFigureOut">
              <a:rPr lang="da-DK" smtClean="0"/>
              <a:t>20-08-2017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ACD50-5273-4A2D-A2FC-D24416EE2E7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83566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01804-1769-47F9-9C68-F2822CBB2527}" type="datetimeFigureOut">
              <a:rPr lang="da-DK" smtClean="0"/>
              <a:t>20-08-2017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ACD50-5273-4A2D-A2FC-D24416EE2E7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47628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01804-1769-47F9-9C68-F2822CBB2527}" type="datetimeFigureOut">
              <a:rPr lang="da-DK" smtClean="0"/>
              <a:t>20-08-2017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ACD50-5273-4A2D-A2FC-D24416EE2E7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32158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01804-1769-47F9-9C68-F2822CBB2527}" type="datetimeFigureOut">
              <a:rPr lang="da-DK" smtClean="0"/>
              <a:t>20-08-2017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ACD50-5273-4A2D-A2FC-D24416EE2E7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9361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201804-1769-47F9-9C68-F2822CBB2527}" type="datetimeFigureOut">
              <a:rPr lang="da-DK" smtClean="0"/>
              <a:t>20-08-2017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AACD50-5273-4A2D-A2FC-D24416EE2E7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53267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/>
              <a:t>Assisteret PD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 dirty="0"/>
              <a:t>James Heaf</a:t>
            </a:r>
          </a:p>
        </p:txBody>
      </p:sp>
    </p:spTree>
    <p:extLst>
      <p:ext uri="{BB962C8B-B14F-4D97-AF65-F5344CB8AC3E}">
        <p14:creationId xmlns:p14="http://schemas.microsoft.com/office/powerpoint/2010/main" val="2778554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Assisteret PD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38200" y="1502229"/>
            <a:ext cx="10515600" cy="1601698"/>
          </a:xfrm>
        </p:spPr>
        <p:txBody>
          <a:bodyPr>
            <a:normAutofit/>
          </a:bodyPr>
          <a:lstStyle/>
          <a:p>
            <a:r>
              <a:rPr lang="da-DK" dirty="0"/>
              <a:t>177 Assisteret PD patienter</a:t>
            </a:r>
          </a:p>
          <a:p>
            <a:r>
              <a:rPr lang="da-DK" dirty="0"/>
              <a:t>701 kontrol PD patienter matchede for alder og kohorte (&gt;2010)</a:t>
            </a:r>
          </a:p>
          <a:p>
            <a:r>
              <a:rPr lang="da-DK" dirty="0"/>
              <a:t>51 (29%) tidligere ESRD </a:t>
            </a:r>
            <a:r>
              <a:rPr lang="da-DK" dirty="0" err="1"/>
              <a:t>Rx</a:t>
            </a:r>
            <a:endParaRPr lang="da-DK" dirty="0"/>
          </a:p>
          <a:p>
            <a:endParaRPr lang="da-DK" dirty="0"/>
          </a:p>
        </p:txBody>
      </p:sp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3793509"/>
              </p:ext>
            </p:extLst>
          </p:nvPr>
        </p:nvGraphicFramePr>
        <p:xfrm>
          <a:off x="1075655" y="3337031"/>
          <a:ext cx="8128000" cy="2392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56590">
                  <a:extLst>
                    <a:ext uri="{9D8B030D-6E8A-4147-A177-3AD203B41FA5}">
                      <a16:colId xmlns:a16="http://schemas.microsoft.com/office/drawing/2014/main" val="4238914750"/>
                    </a:ext>
                  </a:extLst>
                </a:gridCol>
                <a:gridCol w="1362269">
                  <a:extLst>
                    <a:ext uri="{9D8B030D-6E8A-4147-A177-3AD203B41FA5}">
                      <a16:colId xmlns:a16="http://schemas.microsoft.com/office/drawing/2014/main" val="2334014734"/>
                    </a:ext>
                  </a:extLst>
                </a:gridCol>
                <a:gridCol w="2077141">
                  <a:extLst>
                    <a:ext uri="{9D8B030D-6E8A-4147-A177-3AD203B41FA5}">
                      <a16:colId xmlns:a16="http://schemas.microsoft.com/office/drawing/2014/main" val="673680565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2910628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err="1"/>
                        <a:t>AssPD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Kontrol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1618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/>
                        <a:t>Alder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aseline="0" dirty="0">
                          <a:sym typeface="Symbol" panose="05050102010706020507" pitchFamily="18" charset="2"/>
                        </a:rPr>
                        <a:t>71,8 13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aseline="0" dirty="0">
                          <a:sym typeface="Symbol" panose="05050102010706020507" pitchFamily="18" charset="2"/>
                        </a:rPr>
                        <a:t>70.6 13</a:t>
                      </a:r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2893048"/>
                  </a:ext>
                </a:extLst>
              </a:tr>
              <a:tr h="505460">
                <a:tc>
                  <a:txBody>
                    <a:bodyPr/>
                    <a:lstStyle/>
                    <a:p>
                      <a:r>
                        <a:rPr lang="da-DK" dirty="0"/>
                        <a:t>Charlson </a:t>
                      </a:r>
                      <a:r>
                        <a:rPr lang="da-DK" dirty="0" err="1"/>
                        <a:t>Komorbiditets</a:t>
                      </a:r>
                      <a:endParaRPr lang="da-DK" dirty="0"/>
                    </a:p>
                    <a:p>
                      <a:r>
                        <a:rPr lang="da-DK" dirty="0"/>
                        <a:t>indeks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Mean</a:t>
                      </a:r>
                    </a:p>
                    <a:p>
                      <a:r>
                        <a:rPr lang="da-DK" baseline="0" dirty="0">
                          <a:sym typeface="Symbol" panose="05050102010706020507" pitchFamily="18" charset="2"/>
                        </a:rPr>
                        <a:t>Median (IQ)</a:t>
                      </a:r>
                      <a:endParaRPr lang="da-DK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4,4 </a:t>
                      </a:r>
                      <a:r>
                        <a:rPr lang="da-DK" baseline="0" dirty="0">
                          <a:sym typeface="Symbol" panose="05050102010706020507" pitchFamily="18" charset="2"/>
                        </a:rPr>
                        <a:t>1,8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baseline="0" dirty="0">
                          <a:sym typeface="Symbol" panose="05050102010706020507" pitchFamily="18" charset="2"/>
                        </a:rPr>
                        <a:t>4 (3-6)</a:t>
                      </a:r>
                      <a:endParaRPr lang="da-DK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4,3 </a:t>
                      </a:r>
                      <a:r>
                        <a:rPr lang="da-DK" baseline="0" dirty="0">
                          <a:sym typeface="Symbol" panose="05050102010706020507" pitchFamily="18" charset="2"/>
                        </a:rPr>
                        <a:t>1,9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4(3-5)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705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/>
                        <a:t>Køn (% kvinder)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41</a:t>
                      </a:r>
                    </a:p>
                    <a:p>
                      <a:pPr algn="ctr"/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29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16034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/>
                        <a:t>DM (%)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23176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83437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Andel af PD patienter i assisteret PD behandling 31.12.2016</a:t>
            </a:r>
          </a:p>
        </p:txBody>
      </p:sp>
      <p:graphicFrame>
        <p:nvGraphicFramePr>
          <p:cNvPr id="6" name="Pladsholder til indhold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885124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kstfelt 2"/>
          <p:cNvSpPr txBox="1"/>
          <p:nvPr/>
        </p:nvSpPr>
        <p:spPr>
          <a:xfrm>
            <a:off x="5486399" y="6176963"/>
            <a:ext cx="9006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/>
              <a:t>Percent</a:t>
            </a:r>
          </a:p>
        </p:txBody>
      </p:sp>
    </p:spTree>
    <p:extLst>
      <p:ext uri="{BB962C8B-B14F-4D97-AF65-F5344CB8AC3E}">
        <p14:creationId xmlns:p14="http://schemas.microsoft.com/office/powerpoint/2010/main" val="31927381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dirty="0" err="1"/>
              <a:t>Incidencen</a:t>
            </a:r>
            <a:r>
              <a:rPr lang="da-DK" dirty="0"/>
              <a:t> af assisteret PD 2015/16</a:t>
            </a:r>
          </a:p>
        </p:txBody>
      </p:sp>
      <p:graphicFrame>
        <p:nvGraphicFramePr>
          <p:cNvPr id="6" name="Pladsholder til indhold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042346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kstfelt 2"/>
          <p:cNvSpPr txBox="1"/>
          <p:nvPr/>
        </p:nvSpPr>
        <p:spPr>
          <a:xfrm>
            <a:off x="5486399" y="6176963"/>
            <a:ext cx="9006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/>
              <a:t>Percent</a:t>
            </a:r>
          </a:p>
        </p:txBody>
      </p:sp>
    </p:spTree>
    <p:extLst>
      <p:ext uri="{BB962C8B-B14F-4D97-AF65-F5344CB8AC3E}">
        <p14:creationId xmlns:p14="http://schemas.microsoft.com/office/powerpoint/2010/main" val="23493661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Andel af assisteret PD patienter i CAPD behandling</a:t>
            </a:r>
          </a:p>
        </p:txBody>
      </p:sp>
      <p:graphicFrame>
        <p:nvGraphicFramePr>
          <p:cNvPr id="6" name="Pladsholder til indhold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8227201"/>
              </p:ext>
            </p:extLst>
          </p:nvPr>
        </p:nvGraphicFramePr>
        <p:xfrm>
          <a:off x="516294" y="1940766"/>
          <a:ext cx="10837506" cy="47026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kstfelt 1"/>
          <p:cNvSpPr txBox="1"/>
          <p:nvPr/>
        </p:nvSpPr>
        <p:spPr>
          <a:xfrm>
            <a:off x="5330890" y="1690688"/>
            <a:ext cx="914400" cy="91440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da-DK" sz="1600" dirty="0"/>
              <a:t>Percent</a:t>
            </a:r>
          </a:p>
        </p:txBody>
      </p:sp>
    </p:spTree>
    <p:extLst>
      <p:ext uri="{BB962C8B-B14F-4D97-AF65-F5344CB8AC3E}">
        <p14:creationId xmlns:p14="http://schemas.microsoft.com/office/powerpoint/2010/main" val="3193704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Alder ved start af assisterede PD</a:t>
            </a:r>
          </a:p>
        </p:txBody>
      </p:sp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6970414"/>
              </p:ext>
            </p:extLst>
          </p:nvPr>
        </p:nvGraphicFramePr>
        <p:xfrm>
          <a:off x="2130805" y="1530965"/>
          <a:ext cx="6705285" cy="5028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4" name="Graph" r:id="rId3" imgW="5943600" imgH="4457880" progId="STATISTICA.Graph">
                  <p:embed/>
                </p:oleObj>
              </mc:Choice>
              <mc:Fallback>
                <p:oleObj name="Graph" r:id="rId3" imgW="5943600" imgH="4457880" progId="STATISTICA.Graph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30805" y="1530965"/>
                        <a:ext cx="6705285" cy="50289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839968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dirty="0"/>
              <a:t>Patient Overlevelse: </a:t>
            </a:r>
            <a:br>
              <a:rPr lang="da-DK" dirty="0"/>
            </a:br>
            <a:r>
              <a:rPr lang="da-DK" dirty="0"/>
              <a:t>Assisteret PD vs. PD kontrolpatienter</a:t>
            </a:r>
          </a:p>
        </p:txBody>
      </p:sp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8738205"/>
              </p:ext>
            </p:extLst>
          </p:nvPr>
        </p:nvGraphicFramePr>
        <p:xfrm>
          <a:off x="2720710" y="1827737"/>
          <a:ext cx="6271589" cy="47036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0" name="Graph" r:id="rId3" imgW="5943600" imgH="4457880" progId="STATISTICA.Graph">
                  <p:embed/>
                </p:oleObj>
              </mc:Choice>
              <mc:Fallback>
                <p:oleObj name="Graph" r:id="rId3" imgW="5943600" imgH="4457880" progId="STATISTICA.Graph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720710" y="1827737"/>
                        <a:ext cx="6271589" cy="470369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05039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Peritonitis-free</a:t>
            </a:r>
            <a:r>
              <a:rPr lang="da-DK" dirty="0"/>
              <a:t> overlevelse</a:t>
            </a:r>
            <a:br>
              <a:rPr lang="da-DK" dirty="0"/>
            </a:br>
            <a:r>
              <a:rPr lang="da-DK" dirty="0"/>
              <a:t>Assisteret PD vs. Controls</a:t>
            </a:r>
          </a:p>
        </p:txBody>
      </p:sp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3410230"/>
              </p:ext>
            </p:extLst>
          </p:nvPr>
        </p:nvGraphicFramePr>
        <p:xfrm>
          <a:off x="2867736" y="1932429"/>
          <a:ext cx="5943600" cy="445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7" name="Graph" r:id="rId3" imgW="5943600" imgH="4457880" progId="STATISTICA.Graph">
                  <p:embed/>
                </p:oleObj>
              </mc:Choice>
              <mc:Fallback>
                <p:oleObj name="Graph" r:id="rId3" imgW="5943600" imgH="4457880" progId="STATISTICA.Graph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867736" y="1932429"/>
                        <a:ext cx="5943600" cy="4457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092787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Teknik overlevelse</a:t>
            </a:r>
            <a:br>
              <a:rPr lang="da-DK" dirty="0"/>
            </a:br>
            <a:r>
              <a:rPr lang="da-DK" dirty="0"/>
              <a:t>Assisteret PD vs. Kontrol patienter</a:t>
            </a:r>
          </a:p>
        </p:txBody>
      </p:sp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2182026"/>
              </p:ext>
            </p:extLst>
          </p:nvPr>
        </p:nvGraphicFramePr>
        <p:xfrm>
          <a:off x="3124200" y="1889028"/>
          <a:ext cx="6140104" cy="46050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1" name="Graph" r:id="rId3" imgW="5943600" imgH="4457880" progId="STATISTICA.Graph">
                  <p:embed/>
                </p:oleObj>
              </mc:Choice>
              <mc:Fallback>
                <p:oleObj name="Graph" r:id="rId3" imgW="5943600" imgH="4457880" progId="STATISTICA.Graph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124200" y="1889028"/>
                        <a:ext cx="6140104" cy="460507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912889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2124</TotalTime>
  <Words>106</Words>
  <Application>Microsoft Office PowerPoint</Application>
  <PresentationFormat>Widescreen</PresentationFormat>
  <Paragraphs>35</Paragraphs>
  <Slides>9</Slides>
  <Notes>0</Notes>
  <HiddenSlides>0</HiddenSlides>
  <MMClips>0</MMClips>
  <ScaleCrop>false</ScaleCrop>
  <HeadingPairs>
    <vt:vector size="8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Integrerede OLE-servere</vt:lpstr>
      </vt:variant>
      <vt:variant>
        <vt:i4>1</vt:i4>
      </vt:variant>
      <vt:variant>
        <vt:lpstr>Slidetitler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Symbol</vt:lpstr>
      <vt:lpstr>Office-tema</vt:lpstr>
      <vt:lpstr>Graph</vt:lpstr>
      <vt:lpstr>Assisteret PD</vt:lpstr>
      <vt:lpstr>Assisteret PD</vt:lpstr>
      <vt:lpstr>Andel af PD patienter i assisteret PD behandling 31.12.2016</vt:lpstr>
      <vt:lpstr>Incidencen af assisteret PD 2015/16</vt:lpstr>
      <vt:lpstr>Andel af assisteret PD patienter i CAPD behandling</vt:lpstr>
      <vt:lpstr>Alder ved start af assisterede PD</vt:lpstr>
      <vt:lpstr>Patient Overlevelse:  Assisteret PD vs. PD kontrolpatienter</vt:lpstr>
      <vt:lpstr>Peritonitis-free overlevelse Assisteret PD vs. Controls</vt:lpstr>
      <vt:lpstr>Teknik overlevelse Assisteret PD vs. Kontrol patienter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Assisted PD</dc:title>
  <dc:creator>james heaf</dc:creator>
  <cp:lastModifiedBy>james heaf</cp:lastModifiedBy>
  <cp:revision>18</cp:revision>
  <dcterms:created xsi:type="dcterms:W3CDTF">2017-04-17T15:36:31Z</dcterms:created>
  <dcterms:modified xsi:type="dcterms:W3CDTF">2017-08-20T16:55:12Z</dcterms:modified>
</cp:coreProperties>
</file>