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60" r:id="rId4"/>
    <p:sldId id="261" r:id="rId5"/>
    <p:sldId id="263" r:id="rId6"/>
    <p:sldId id="270" r:id="rId7"/>
    <p:sldId id="257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-regnear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'Ark1'!$B$1</c:f>
              <c:strCache>
                <c:ptCount val="1"/>
                <c:pt idx="0">
                  <c:v>AV Fisula</c:v>
                </c:pt>
              </c:strCache>
            </c:strRef>
          </c:tx>
          <c:cat>
            <c:numRef>
              <c:f>'Ark1'!$A$2:$A$5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'Ark1'!$B$2:$B$5</c:f>
              <c:numCache>
                <c:formatCode>General</c:formatCode>
                <c:ptCount val="4"/>
                <c:pt idx="0">
                  <c:v>18</c:v>
                </c:pt>
                <c:pt idx="1">
                  <c:v>15</c:v>
                </c:pt>
                <c:pt idx="2">
                  <c:v>19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Permanent Permcath</c:v>
                </c:pt>
              </c:strCache>
            </c:strRef>
          </c:tx>
          <c:cat>
            <c:numRef>
              <c:f>'Ark1'!$A$2:$A$5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'Ark1'!$C$2:$C$5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Planlangt PD</c:v>
                </c:pt>
              </c:strCache>
            </c:strRef>
          </c:tx>
          <c:cat>
            <c:numRef>
              <c:f>'Ark1'!$A$2:$A$5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'Ark1'!$D$2:$D$5</c:f>
              <c:numCache>
                <c:formatCode>General</c:formatCode>
                <c:ptCount val="4"/>
                <c:pt idx="0">
                  <c:v>23</c:v>
                </c:pt>
                <c:pt idx="1">
                  <c:v>26</c:v>
                </c:pt>
                <c:pt idx="2">
                  <c:v>27</c:v>
                </c:pt>
                <c:pt idx="3">
                  <c:v>24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Akut HD</c:v>
                </c:pt>
              </c:strCache>
            </c:strRef>
          </c:tx>
          <c:cat>
            <c:numRef>
              <c:f>'Ark1'!$A$2:$A$5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'Ark1'!$E$2:$E$5</c:f>
              <c:numCache>
                <c:formatCode>General</c:formatCode>
                <c:ptCount val="4"/>
                <c:pt idx="0">
                  <c:v>35</c:v>
                </c:pt>
                <c:pt idx="1">
                  <c:v>34</c:v>
                </c:pt>
                <c:pt idx="2">
                  <c:v>30</c:v>
                </c:pt>
                <c:pt idx="3">
                  <c:v>32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Midlertidigt Permath</c:v>
                </c:pt>
              </c:strCache>
            </c:strRef>
          </c:tx>
          <c:cat>
            <c:numRef>
              <c:f>'Ark1'!$A$2:$A$5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'Ark1'!$F$2:$F$5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14</c:v>
                </c:pt>
              </c:numCache>
            </c:numRef>
          </c:val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Uplanlagt PD</c:v>
                </c:pt>
              </c:strCache>
            </c:strRef>
          </c:tx>
          <c:cat>
            <c:numRef>
              <c:f>'Ark1'!$A$2:$A$5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'Ark1'!$G$2:$G$5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>
          <c:showVal val="1"/>
        </c:dLbls>
        <c:gapWidth val="95"/>
        <c:overlap val="100"/>
        <c:axId val="50143232"/>
        <c:axId val="50144768"/>
      </c:barChart>
      <c:catAx>
        <c:axId val="50143232"/>
        <c:scaling>
          <c:orientation val="minMax"/>
        </c:scaling>
        <c:axPos val="b"/>
        <c:numFmt formatCode="General" sourceLinked="1"/>
        <c:majorTickMark val="none"/>
        <c:tickLblPos val="nextTo"/>
        <c:crossAx val="50144768"/>
        <c:crosses val="autoZero"/>
        <c:auto val="1"/>
        <c:lblAlgn val="ctr"/>
        <c:lblOffset val="100"/>
      </c:catAx>
      <c:valAx>
        <c:axId val="50144768"/>
        <c:scaling>
          <c:orientation val="minMax"/>
        </c:scaling>
        <c:delete val="1"/>
        <c:axPos val="l"/>
        <c:numFmt formatCode="0%" sourceLinked="1"/>
        <c:tickLblPos val="none"/>
        <c:crossAx val="501432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da-DK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% Kvinder</c:v>
                </c:pt>
              </c:strCache>
            </c:strRef>
          </c:tx>
          <c:cat>
            <c:strRef>
              <c:f>'Ark1'!$A$2:$A$7</c:f>
              <c:strCache>
                <c:ptCount val="6"/>
                <c:pt idx="0">
                  <c:v>AV Fistula</c:v>
                </c:pt>
                <c:pt idx="1">
                  <c:v>Planlagt Permcath</c:v>
                </c:pt>
                <c:pt idx="2">
                  <c:v>Planlagt PD</c:v>
                </c:pt>
                <c:pt idx="3">
                  <c:v>Akut HD</c:v>
                </c:pt>
                <c:pt idx="4">
                  <c:v>Midlertidigt Permcath</c:v>
                </c:pt>
                <c:pt idx="5">
                  <c:v>Uplanlagt PD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35</c:v>
                </c:pt>
                <c:pt idx="1">
                  <c:v>43</c:v>
                </c:pt>
                <c:pt idx="2">
                  <c:v>38</c:v>
                </c:pt>
                <c:pt idx="3">
                  <c:v>38</c:v>
                </c:pt>
                <c:pt idx="4">
                  <c:v>32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Alder</c:v>
                </c:pt>
              </c:strCache>
            </c:strRef>
          </c:tx>
          <c:cat>
            <c:strRef>
              <c:f>'Ark1'!$A$2:$A$7</c:f>
              <c:strCache>
                <c:ptCount val="6"/>
                <c:pt idx="0">
                  <c:v>AV Fistula</c:v>
                </c:pt>
                <c:pt idx="1">
                  <c:v>Planlagt Permcath</c:v>
                </c:pt>
                <c:pt idx="2">
                  <c:v>Planlagt PD</c:v>
                </c:pt>
                <c:pt idx="3">
                  <c:v>Akut HD</c:v>
                </c:pt>
                <c:pt idx="4">
                  <c:v>Midlertidigt Permcath</c:v>
                </c:pt>
                <c:pt idx="5">
                  <c:v>Uplanlagt PD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65.3</c:v>
                </c:pt>
                <c:pt idx="1">
                  <c:v>68</c:v>
                </c:pt>
                <c:pt idx="2">
                  <c:v>60.5</c:v>
                </c:pt>
                <c:pt idx="3">
                  <c:v>66</c:v>
                </c:pt>
                <c:pt idx="4">
                  <c:v>64.2</c:v>
                </c:pt>
                <c:pt idx="5">
                  <c:v>56.9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Comorbidity Index (x10)</c:v>
                </c:pt>
              </c:strCache>
            </c:strRef>
          </c:tx>
          <c:cat>
            <c:strRef>
              <c:f>'Ark1'!$A$2:$A$7</c:f>
              <c:strCache>
                <c:ptCount val="6"/>
                <c:pt idx="0">
                  <c:v>AV Fistula</c:v>
                </c:pt>
                <c:pt idx="1">
                  <c:v>Planlagt Permcath</c:v>
                </c:pt>
                <c:pt idx="2">
                  <c:v>Planlagt PD</c:v>
                </c:pt>
                <c:pt idx="3">
                  <c:v>Akut HD</c:v>
                </c:pt>
                <c:pt idx="4">
                  <c:v>Midlertidigt Permcath</c:v>
                </c:pt>
                <c:pt idx="5">
                  <c:v>Uplanlagt PD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45.9</c:v>
                </c:pt>
                <c:pt idx="1">
                  <c:v>49.3</c:v>
                </c:pt>
                <c:pt idx="2">
                  <c:v>39.6</c:v>
                </c:pt>
                <c:pt idx="3">
                  <c:v>49</c:v>
                </c:pt>
                <c:pt idx="4">
                  <c:v>47.8</c:v>
                </c:pt>
                <c:pt idx="5">
                  <c:v>37.6</c:v>
                </c:pt>
              </c:numCache>
            </c:numRef>
          </c:val>
        </c:ser>
        <c:dLbls>
          <c:showVal val="1"/>
        </c:dLbls>
        <c:gapWidth val="75"/>
        <c:axId val="36600448"/>
        <c:axId val="36553088"/>
      </c:barChart>
      <c:catAx>
        <c:axId val="36600448"/>
        <c:scaling>
          <c:orientation val="minMax"/>
        </c:scaling>
        <c:axPos val="b"/>
        <c:majorTickMark val="none"/>
        <c:tickLblPos val="nextTo"/>
        <c:crossAx val="36553088"/>
        <c:crosses val="autoZero"/>
        <c:auto val="1"/>
        <c:lblAlgn val="ctr"/>
        <c:lblOffset val="100"/>
      </c:catAx>
      <c:valAx>
        <c:axId val="36553088"/>
        <c:scaling>
          <c:orientation val="minMax"/>
          <c:max val="70"/>
          <c:min val="20"/>
        </c:scaling>
        <c:axPos val="l"/>
        <c:numFmt formatCode="General" sourceLinked="1"/>
        <c:majorTickMark val="none"/>
        <c:tickLblPos val="nextTo"/>
        <c:crossAx val="3660044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 i="1"/>
      </a:pPr>
      <a:endParaRPr lang="da-D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autoTitleDeleted val="1"/>
    <c:plotArea>
      <c:layout>
        <c:manualLayout>
          <c:layoutTarget val="inner"/>
          <c:xMode val="edge"/>
          <c:yMode val="edge"/>
          <c:x val="2.623456790123458E-2"/>
          <c:y val="2.2448261287155914E-2"/>
          <c:w val="0.6774647613492758"/>
          <c:h val="0.68328022124794197"/>
        </c:manualLayout>
      </c:layout>
      <c:barChart>
        <c:barDir val="col"/>
        <c:grouping val="percentStacked"/>
        <c:ser>
          <c:idx val="0"/>
          <c:order val="0"/>
          <c:tx>
            <c:strRef>
              <c:f>'Ark1'!$B$1</c:f>
              <c:strCache>
                <c:ptCount val="1"/>
                <c:pt idx="0">
                  <c:v>AV Fisula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Skrumpe</c:v>
                </c:pt>
                <c:pt idx="1">
                  <c:v>GN</c:v>
                </c:pt>
                <c:pt idx="2">
                  <c:v>CIN</c:v>
                </c:pt>
                <c:pt idx="3">
                  <c:v>Polycystisk</c:v>
                </c:pt>
                <c:pt idx="4">
                  <c:v>Hypertensiv</c:v>
                </c:pt>
                <c:pt idx="5">
                  <c:v>DM1</c:v>
                </c:pt>
                <c:pt idx="6">
                  <c:v>DM2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14</c:v>
                </c:pt>
                <c:pt idx="3">
                  <c:v>27</c:v>
                </c:pt>
                <c:pt idx="4">
                  <c:v>21</c:v>
                </c:pt>
                <c:pt idx="5">
                  <c:v>13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Permanent Permcath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Skrumpe</c:v>
                </c:pt>
                <c:pt idx="1">
                  <c:v>GN</c:v>
                </c:pt>
                <c:pt idx="2">
                  <c:v>CIN</c:v>
                </c:pt>
                <c:pt idx="3">
                  <c:v>Polycystisk</c:v>
                </c:pt>
                <c:pt idx="4">
                  <c:v>Hypertensiv</c:v>
                </c:pt>
                <c:pt idx="5">
                  <c:v>DM1</c:v>
                </c:pt>
                <c:pt idx="6">
                  <c:v>DM2</c:v>
                </c:pt>
              </c:strCache>
            </c:strRef>
          </c:cat>
          <c:val>
            <c:numRef>
              <c:f>'Ark1'!$C$2:$C$8</c:f>
              <c:numCache>
                <c:formatCode>General</c:formatCode>
                <c:ptCount val="7"/>
                <c:pt idx="0">
                  <c:v>9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9</c:v>
                </c:pt>
                <c:pt idx="5">
                  <c:v>6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Planlangt PD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Skrumpe</c:v>
                </c:pt>
                <c:pt idx="1">
                  <c:v>GN</c:v>
                </c:pt>
                <c:pt idx="2">
                  <c:v>CIN</c:v>
                </c:pt>
                <c:pt idx="3">
                  <c:v>Polycystisk</c:v>
                </c:pt>
                <c:pt idx="4">
                  <c:v>Hypertensiv</c:v>
                </c:pt>
                <c:pt idx="5">
                  <c:v>DM1</c:v>
                </c:pt>
                <c:pt idx="6">
                  <c:v>DM2</c:v>
                </c:pt>
              </c:strCache>
            </c:strRef>
          </c:cat>
          <c:val>
            <c:numRef>
              <c:f>'Ark1'!$D$2:$D$8</c:f>
              <c:numCache>
                <c:formatCode>General</c:formatCode>
                <c:ptCount val="7"/>
                <c:pt idx="0">
                  <c:v>26</c:v>
                </c:pt>
                <c:pt idx="1">
                  <c:v>40</c:v>
                </c:pt>
                <c:pt idx="2">
                  <c:v>22</c:v>
                </c:pt>
                <c:pt idx="3">
                  <c:v>35</c:v>
                </c:pt>
                <c:pt idx="4">
                  <c:v>27</c:v>
                </c:pt>
                <c:pt idx="5">
                  <c:v>36</c:v>
                </c:pt>
                <c:pt idx="6">
                  <c:v>17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Akut HD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Skrumpe</c:v>
                </c:pt>
                <c:pt idx="1">
                  <c:v>GN</c:v>
                </c:pt>
                <c:pt idx="2">
                  <c:v>CIN</c:v>
                </c:pt>
                <c:pt idx="3">
                  <c:v>Polycystisk</c:v>
                </c:pt>
                <c:pt idx="4">
                  <c:v>Hypertensiv</c:v>
                </c:pt>
                <c:pt idx="5">
                  <c:v>DM1</c:v>
                </c:pt>
                <c:pt idx="6">
                  <c:v>DM2</c:v>
                </c:pt>
              </c:strCache>
            </c:strRef>
          </c:cat>
          <c:val>
            <c:numRef>
              <c:f>'Ark1'!$E$2:$E$8</c:f>
              <c:numCache>
                <c:formatCode>General</c:formatCode>
                <c:ptCount val="7"/>
                <c:pt idx="0">
                  <c:v>31</c:v>
                </c:pt>
                <c:pt idx="1">
                  <c:v>26</c:v>
                </c:pt>
                <c:pt idx="2">
                  <c:v>38</c:v>
                </c:pt>
                <c:pt idx="3">
                  <c:v>12</c:v>
                </c:pt>
                <c:pt idx="4">
                  <c:v>29</c:v>
                </c:pt>
                <c:pt idx="5">
                  <c:v>28</c:v>
                </c:pt>
                <c:pt idx="6">
                  <c:v>38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Midlertidigt Permath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Skrumpe</c:v>
                </c:pt>
                <c:pt idx="1">
                  <c:v>GN</c:v>
                </c:pt>
                <c:pt idx="2">
                  <c:v>CIN</c:v>
                </c:pt>
                <c:pt idx="3">
                  <c:v>Polycystisk</c:v>
                </c:pt>
                <c:pt idx="4">
                  <c:v>Hypertensiv</c:v>
                </c:pt>
                <c:pt idx="5">
                  <c:v>DM1</c:v>
                </c:pt>
                <c:pt idx="6">
                  <c:v>DM2</c:v>
                </c:pt>
              </c:strCache>
            </c:strRef>
          </c:cat>
          <c:val>
            <c:numRef>
              <c:f>'Ark1'!$F$2:$F$8</c:f>
              <c:numCache>
                <c:formatCode>General</c:formatCode>
                <c:ptCount val="7"/>
                <c:pt idx="0">
                  <c:v>11</c:v>
                </c:pt>
                <c:pt idx="1">
                  <c:v>9</c:v>
                </c:pt>
                <c:pt idx="2">
                  <c:v>16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12</c:v>
                </c:pt>
              </c:numCache>
            </c:numRef>
          </c:val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Uplanlagt PD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Skrumpe</c:v>
                </c:pt>
                <c:pt idx="1">
                  <c:v>GN</c:v>
                </c:pt>
                <c:pt idx="2">
                  <c:v>CIN</c:v>
                </c:pt>
                <c:pt idx="3">
                  <c:v>Polycystisk</c:v>
                </c:pt>
                <c:pt idx="4">
                  <c:v>Hypertensiv</c:v>
                </c:pt>
                <c:pt idx="5">
                  <c:v>DM1</c:v>
                </c:pt>
                <c:pt idx="6">
                  <c:v>DM2</c:v>
                </c:pt>
              </c:strCache>
            </c:strRef>
          </c:cat>
          <c:val>
            <c:numRef>
              <c:f>'Ark1'!$G$2:$G$8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gapWidth val="95"/>
        <c:overlap val="100"/>
        <c:axId val="36669696"/>
        <c:axId val="50192384"/>
      </c:barChart>
      <c:catAx>
        <c:axId val="36669696"/>
        <c:scaling>
          <c:orientation val="minMax"/>
        </c:scaling>
        <c:axPos val="b"/>
        <c:majorTickMark val="none"/>
        <c:tickLblPos val="nextTo"/>
        <c:crossAx val="50192384"/>
        <c:crosses val="autoZero"/>
        <c:auto val="1"/>
        <c:lblAlgn val="ctr"/>
        <c:lblOffset val="100"/>
      </c:catAx>
      <c:valAx>
        <c:axId val="50192384"/>
        <c:scaling>
          <c:orientation val="minMax"/>
        </c:scaling>
        <c:delete val="1"/>
        <c:axPos val="l"/>
        <c:numFmt formatCode="0%" sourceLinked="1"/>
        <c:tickLblPos val="none"/>
        <c:crossAx val="366696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da-D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'Ark1'!$B$1</c:f>
              <c:strCache>
                <c:ptCount val="1"/>
                <c:pt idx="0">
                  <c:v>HD</c:v>
                </c:pt>
              </c:strCache>
            </c:strRef>
          </c:tx>
          <c:cat>
            <c:strRef>
              <c:f>'Ark1'!$A$2:$A$7</c:f>
              <c:strCache>
                <c:ptCount val="6"/>
                <c:pt idx="0">
                  <c:v>AV Fistula</c:v>
                </c:pt>
                <c:pt idx="1">
                  <c:v>Planlagt Permcath</c:v>
                </c:pt>
                <c:pt idx="2">
                  <c:v>Planlagt PD</c:v>
                </c:pt>
                <c:pt idx="3">
                  <c:v>Akut HD</c:v>
                </c:pt>
                <c:pt idx="4">
                  <c:v>Midlertidigt Permcath</c:v>
                </c:pt>
                <c:pt idx="5">
                  <c:v>Uplanlagt PD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95</c:v>
                </c:pt>
                <c:pt idx="1">
                  <c:v>83</c:v>
                </c:pt>
                <c:pt idx="2">
                  <c:v>5</c:v>
                </c:pt>
                <c:pt idx="3">
                  <c:v>81</c:v>
                </c:pt>
                <c:pt idx="4">
                  <c:v>89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PD</c:v>
                </c:pt>
              </c:strCache>
            </c:strRef>
          </c:tx>
          <c:cat>
            <c:strRef>
              <c:f>'Ark1'!$A$2:$A$7</c:f>
              <c:strCache>
                <c:ptCount val="6"/>
                <c:pt idx="0">
                  <c:v>AV Fistula</c:v>
                </c:pt>
                <c:pt idx="1">
                  <c:v>Planlagt Permcath</c:v>
                </c:pt>
                <c:pt idx="2">
                  <c:v>Planlagt PD</c:v>
                </c:pt>
                <c:pt idx="3">
                  <c:v>Akut HD</c:v>
                </c:pt>
                <c:pt idx="4">
                  <c:v>Midlertidigt Permcath</c:v>
                </c:pt>
                <c:pt idx="5">
                  <c:v>Uplanlagt PD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88</c:v>
                </c:pt>
                <c:pt idx="3">
                  <c:v>6</c:v>
                </c:pt>
                <c:pt idx="4">
                  <c:v>2</c:v>
                </c:pt>
                <c:pt idx="5">
                  <c:v>81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Dead</c:v>
                </c:pt>
              </c:strCache>
            </c:strRef>
          </c:tx>
          <c:cat>
            <c:strRef>
              <c:f>'Ark1'!$A$2:$A$7</c:f>
              <c:strCache>
                <c:ptCount val="6"/>
                <c:pt idx="0">
                  <c:v>AV Fistula</c:v>
                </c:pt>
                <c:pt idx="1">
                  <c:v>Planlagt Permcath</c:v>
                </c:pt>
                <c:pt idx="2">
                  <c:v>Planlagt PD</c:v>
                </c:pt>
                <c:pt idx="3">
                  <c:v>Akut HD</c:v>
                </c:pt>
                <c:pt idx="4">
                  <c:v>Midlertidigt Permcath</c:v>
                </c:pt>
                <c:pt idx="5">
                  <c:v>Uplanlagt PD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dLbls>
          <c:showVal val="1"/>
        </c:dLbls>
        <c:gapWidth val="95"/>
        <c:overlap val="100"/>
        <c:axId val="35511296"/>
        <c:axId val="40444672"/>
      </c:barChart>
      <c:catAx>
        <c:axId val="35511296"/>
        <c:scaling>
          <c:orientation val="minMax"/>
        </c:scaling>
        <c:axPos val="b"/>
        <c:majorTickMark val="none"/>
        <c:tickLblPos val="nextTo"/>
        <c:crossAx val="40444672"/>
        <c:crosses val="autoZero"/>
        <c:auto val="1"/>
        <c:lblAlgn val="ctr"/>
        <c:lblOffset val="100"/>
      </c:catAx>
      <c:valAx>
        <c:axId val="4044467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355112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da-DK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autoTitleDeleted val="1"/>
    <c:plotArea>
      <c:layout/>
      <c:stockChart>
        <c:ser>
          <c:idx val="0"/>
          <c:order val="0"/>
          <c:tx>
            <c:strRef>
              <c:f>'Ark1'!$B$1</c:f>
              <c:strCache>
                <c:ptCount val="1"/>
                <c:pt idx="0">
                  <c:v>Åbn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'Ark1'!$A$2:$A$6</c:f>
              <c:strCache>
                <c:ptCount val="5"/>
                <c:pt idx="0">
                  <c:v>Planlagt Permcath</c:v>
                </c:pt>
                <c:pt idx="1">
                  <c:v>Planlagt PD</c:v>
                </c:pt>
                <c:pt idx="2">
                  <c:v>Akut HD</c:v>
                </c:pt>
                <c:pt idx="3">
                  <c:v>Midlertidigt Permcath</c:v>
                </c:pt>
                <c:pt idx="4">
                  <c:v>Unplanned PD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1.5</c:v>
                </c:pt>
                <c:pt idx="1">
                  <c:v>0.98</c:v>
                </c:pt>
                <c:pt idx="2">
                  <c:v>1.6900000000000004</c:v>
                </c:pt>
                <c:pt idx="3">
                  <c:v>1.48</c:v>
                </c:pt>
                <c:pt idx="4">
                  <c:v>1.32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Høj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'Ark1'!$A$2:$A$6</c:f>
              <c:strCache>
                <c:ptCount val="5"/>
                <c:pt idx="0">
                  <c:v>Planlagt Permcath</c:v>
                </c:pt>
                <c:pt idx="1">
                  <c:v>Planlagt PD</c:v>
                </c:pt>
                <c:pt idx="2">
                  <c:v>Akut HD</c:v>
                </c:pt>
                <c:pt idx="3">
                  <c:v>Midlertidigt Permcath</c:v>
                </c:pt>
                <c:pt idx="4">
                  <c:v>Unplanned PD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1.9800000000000004</c:v>
                </c:pt>
                <c:pt idx="1">
                  <c:v>1.26</c:v>
                </c:pt>
                <c:pt idx="2">
                  <c:v>2.1</c:v>
                </c:pt>
                <c:pt idx="3">
                  <c:v>1.9300000000000004</c:v>
                </c:pt>
                <c:pt idx="4">
                  <c:v>1.9700000000000004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Lav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'Ark1'!$A$2:$A$6</c:f>
              <c:strCache>
                <c:ptCount val="5"/>
                <c:pt idx="0">
                  <c:v>Planlagt Permcath</c:v>
                </c:pt>
                <c:pt idx="1">
                  <c:v>Planlagt PD</c:v>
                </c:pt>
                <c:pt idx="2">
                  <c:v>Akut HD</c:v>
                </c:pt>
                <c:pt idx="3">
                  <c:v>Midlertidigt Permcath</c:v>
                </c:pt>
                <c:pt idx="4">
                  <c:v>Unplanned PD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1.1399999999999995</c:v>
                </c:pt>
                <c:pt idx="1">
                  <c:v>0.77000000000000024</c:v>
                </c:pt>
                <c:pt idx="2">
                  <c:v>1.37</c:v>
                </c:pt>
                <c:pt idx="3">
                  <c:v>1.1299999999999994</c:v>
                </c:pt>
                <c:pt idx="4">
                  <c:v>0.89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Luk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'Ark1'!$A$2:$A$6</c:f>
              <c:strCache>
                <c:ptCount val="5"/>
                <c:pt idx="0">
                  <c:v>Planlagt Permcath</c:v>
                </c:pt>
                <c:pt idx="1">
                  <c:v>Planlagt PD</c:v>
                </c:pt>
                <c:pt idx="2">
                  <c:v>Akut HD</c:v>
                </c:pt>
                <c:pt idx="3">
                  <c:v>Midlertidigt Permcath</c:v>
                </c:pt>
                <c:pt idx="4">
                  <c:v>Unplanned PD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1.5</c:v>
                </c:pt>
                <c:pt idx="1">
                  <c:v>0.98</c:v>
                </c:pt>
                <c:pt idx="2">
                  <c:v>1.6900000000000004</c:v>
                </c:pt>
                <c:pt idx="3">
                  <c:v>1.48</c:v>
                </c:pt>
                <c:pt idx="4">
                  <c:v>1.32</c:v>
                </c:pt>
              </c:numCache>
            </c:numRef>
          </c:val>
        </c:ser>
        <c:hiLowLines/>
        <c:upDownBars>
          <c:gapWidth val="150"/>
          <c:upBars/>
          <c:downBars/>
        </c:upDownBars>
        <c:axId val="40536320"/>
        <c:axId val="40550400"/>
      </c:stockChart>
      <c:catAx>
        <c:axId val="40536320"/>
        <c:scaling>
          <c:orientation val="minMax"/>
        </c:scaling>
        <c:axPos val="b"/>
        <c:numFmt formatCode="dd/mm/yyyy" sourceLinked="1"/>
        <c:majorTickMark val="none"/>
        <c:tickLblPos val="nextTo"/>
        <c:crossAx val="40550400"/>
        <c:crosses val="autoZero"/>
        <c:auto val="1"/>
        <c:lblAlgn val="ctr"/>
        <c:lblOffset val="100"/>
      </c:catAx>
      <c:valAx>
        <c:axId val="40550400"/>
        <c:scaling>
          <c:orientation val="minMax"/>
          <c:max val="2.2000000000000002"/>
          <c:min val="0.6000000000000003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Odds Ratio (CI)</a:t>
                </a:r>
                <a:endParaRPr lang="da-DK" dirty="0"/>
              </a:p>
            </c:rich>
          </c:tx>
          <c:layout/>
        </c:title>
        <c:numFmt formatCode="General" sourceLinked="1"/>
        <c:majorTickMark val="none"/>
        <c:tickLblPos val="nextTo"/>
        <c:crossAx val="4053632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da-DK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0.35634</cdr:y>
    </cdr:from>
    <cdr:to>
      <cdr:x>0.11111</cdr:x>
      <cdr:y>0.55837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-457200" y="1612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3200" dirty="0" smtClean="0"/>
            <a:t>%</a:t>
          </a:r>
          <a:endParaRPr lang="da-DK" sz="3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Lige forbindelse 2"/>
        <cdr:cNvSpPr/>
      </cdr:nvSpPr>
      <cdr:spPr>
        <a:xfrm xmlns:a="http://schemas.openxmlformats.org/drawingml/2006/main">
          <a:off x="-457200" y="-16002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Lige forbindelse 4"/>
        <cdr:cNvSpPr/>
      </cdr:nvSpPr>
      <cdr:spPr>
        <a:xfrm xmlns:a="http://schemas.openxmlformats.org/drawingml/2006/main" flipH="1">
          <a:off x="-457200" y="-16002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7" name="Lige forbindelse 6"/>
        <cdr:cNvSpPr/>
      </cdr:nvSpPr>
      <cdr:spPr>
        <a:xfrm xmlns:a="http://schemas.openxmlformats.org/drawingml/2006/main">
          <a:off x="-457200" y="-1600200"/>
          <a:ext cx="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0.11501</cdr:x>
      <cdr:y>0.62681</cdr:y>
    </cdr:from>
    <cdr:to>
      <cdr:x>0.97249</cdr:x>
      <cdr:y>0.62681</cdr:y>
    </cdr:to>
    <cdr:sp macro="" textlink="">
      <cdr:nvSpPr>
        <cdr:cNvPr id="9" name="Lige forbindelse 8"/>
        <cdr:cNvSpPr/>
      </cdr:nvSpPr>
      <cdr:spPr>
        <a:xfrm xmlns:a="http://schemas.openxmlformats.org/drawingml/2006/main">
          <a:off x="946448" y="2836912"/>
          <a:ext cx="7056784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ADE7-36B9-4448-BC21-7A837F6F61FD}" type="datetimeFigureOut">
              <a:rPr lang="da-DK" smtClean="0"/>
              <a:pPr/>
              <a:t>14-02-2013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B83A-02FC-4E86-92A0-85FF65BA62F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9552" y="47667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 err="1" smtClean="0"/>
              <a:t>This</a:t>
            </a:r>
            <a:r>
              <a:rPr lang="da-DK" sz="4000" dirty="0" smtClean="0"/>
              <a:t> Power Point </a:t>
            </a:r>
            <a:r>
              <a:rPr lang="da-DK" sz="4000" dirty="0" err="1" smtClean="0"/>
              <a:t>presentation</a:t>
            </a:r>
            <a:r>
              <a:rPr lang="da-DK" sz="4000" dirty="0" smtClean="0"/>
              <a:t> </a:t>
            </a:r>
            <a:r>
              <a:rPr lang="da-DK" sz="4000" dirty="0" err="1" smtClean="0"/>
              <a:t>belongs</a:t>
            </a:r>
            <a:r>
              <a:rPr lang="da-DK" sz="4000" dirty="0" smtClean="0"/>
              <a:t> to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, </a:t>
            </a:r>
            <a:r>
              <a:rPr lang="da-DK" sz="4000" dirty="0" err="1" smtClean="0"/>
              <a:t>which</a:t>
            </a:r>
            <a:r>
              <a:rPr lang="da-DK" sz="4000" dirty="0" smtClean="0"/>
              <a:t> </a:t>
            </a:r>
            <a:r>
              <a:rPr lang="da-DK" sz="4000" dirty="0" err="1" smtClean="0"/>
              <a:t>owns</a:t>
            </a:r>
            <a:r>
              <a:rPr lang="da-DK" sz="4000" dirty="0" smtClean="0"/>
              <a:t> the copyright. It </a:t>
            </a:r>
            <a:r>
              <a:rPr lang="da-DK" sz="4000" dirty="0" err="1" smtClean="0"/>
              <a:t>can</a:t>
            </a:r>
            <a:r>
              <a:rPr lang="da-DK" sz="4000" dirty="0" smtClean="0"/>
              <a:t> </a:t>
            </a:r>
            <a:r>
              <a:rPr lang="da-DK" sz="4000" dirty="0" err="1" smtClean="0"/>
              <a:t>be</a:t>
            </a:r>
            <a:r>
              <a:rPr lang="da-DK" sz="4000" dirty="0" smtClean="0"/>
              <a:t> </a:t>
            </a:r>
            <a:r>
              <a:rPr lang="da-DK" sz="4000" dirty="0" err="1" smtClean="0"/>
              <a:t>freely</a:t>
            </a:r>
            <a:r>
              <a:rPr lang="da-DK" sz="4000" dirty="0" smtClean="0"/>
              <a:t> </a:t>
            </a:r>
            <a:r>
              <a:rPr lang="da-DK" sz="4000" dirty="0" err="1" smtClean="0"/>
              <a:t>used</a:t>
            </a:r>
            <a:r>
              <a:rPr lang="da-DK" sz="4000" dirty="0" smtClean="0"/>
              <a:t> for </a:t>
            </a:r>
            <a:r>
              <a:rPr lang="da-DK" sz="4000" dirty="0" err="1" smtClean="0"/>
              <a:t>non-commercial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study</a:t>
            </a:r>
            <a:r>
              <a:rPr lang="da-DK" sz="4000" dirty="0" smtClean="0"/>
              <a:t> and </a:t>
            </a:r>
            <a:r>
              <a:rPr lang="da-DK" sz="4000" dirty="0" err="1" smtClean="0"/>
              <a:t>educational</a:t>
            </a:r>
            <a:r>
              <a:rPr lang="da-DK" sz="4000" dirty="0" smtClean="0"/>
              <a:t> </a:t>
            </a:r>
            <a:r>
              <a:rPr lang="da-DK" sz="4000" dirty="0" err="1" smtClean="0"/>
              <a:t>purposes</a:t>
            </a:r>
            <a:r>
              <a:rPr lang="da-DK" sz="4000" dirty="0" smtClean="0"/>
              <a:t>. </a:t>
            </a:r>
            <a:r>
              <a:rPr lang="da-DK" sz="4000" dirty="0" err="1" smtClean="0"/>
              <a:t>Any</a:t>
            </a:r>
            <a:r>
              <a:rPr lang="da-DK" sz="4000" dirty="0" smtClean="0"/>
              <a:t> </a:t>
            </a:r>
            <a:r>
              <a:rPr lang="da-DK" sz="4000" dirty="0" err="1" smtClean="0"/>
              <a:t>commercial</a:t>
            </a:r>
            <a:r>
              <a:rPr lang="da-DK" sz="4000" dirty="0" smtClean="0"/>
              <a:t> </a:t>
            </a:r>
            <a:r>
              <a:rPr lang="da-DK" sz="4000" dirty="0" err="1" smtClean="0"/>
              <a:t>use</a:t>
            </a:r>
            <a:r>
              <a:rPr lang="da-DK" sz="4000" dirty="0" smtClean="0"/>
              <a:t> </a:t>
            </a:r>
            <a:r>
              <a:rPr lang="da-DK" sz="4000" dirty="0" err="1" smtClean="0"/>
              <a:t>or</a:t>
            </a:r>
            <a:r>
              <a:rPr lang="da-DK" sz="4000" dirty="0" smtClean="0"/>
              <a:t> </a:t>
            </a:r>
            <a:r>
              <a:rPr lang="da-DK" sz="4000" dirty="0" err="1" smtClean="0"/>
              <a:t>publication</a:t>
            </a:r>
            <a:r>
              <a:rPr lang="da-DK" sz="4000" dirty="0" smtClean="0"/>
              <a:t> </a:t>
            </a:r>
            <a:r>
              <a:rPr lang="da-DK" sz="4000" dirty="0" err="1" smtClean="0"/>
              <a:t>requires</a:t>
            </a:r>
            <a:r>
              <a:rPr lang="da-DK" sz="4000" dirty="0" smtClean="0"/>
              <a:t> the prior permission of the Danish </a:t>
            </a:r>
            <a:r>
              <a:rPr lang="da-DK" sz="4000" dirty="0" err="1" smtClean="0"/>
              <a:t>Renal</a:t>
            </a:r>
            <a:r>
              <a:rPr lang="da-DK" sz="4000" dirty="0" smtClean="0"/>
              <a:t> </a:t>
            </a:r>
            <a:r>
              <a:rPr lang="da-DK" sz="4000" dirty="0" err="1" smtClean="0"/>
              <a:t>Registry</a:t>
            </a:r>
            <a:r>
              <a:rPr lang="da-DK" sz="4000" dirty="0" smtClean="0"/>
              <a:t>.</a:t>
            </a:r>
            <a:endParaRPr lang="da-DK" sz="4000" dirty="0"/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Dialyseadgang 2008-2011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30967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Dialyseadgang, Alder, </a:t>
            </a:r>
            <a:r>
              <a:rPr lang="da-DK" sz="3600" dirty="0" err="1" smtClean="0"/>
              <a:t>Komorbiditet</a:t>
            </a:r>
            <a:r>
              <a:rPr lang="da-DK" sz="3600" dirty="0" smtClean="0"/>
              <a:t> &amp; Køn</a:t>
            </a:r>
            <a:endParaRPr lang="da-DK" sz="3600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7634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Dialyseadgang og Diagnose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08146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Dialyseadgang &amp; Modalitet efter 3 Måneder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27478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boks 1"/>
          <p:cNvSpPr txBox="1"/>
          <p:nvPr/>
        </p:nvSpPr>
        <p:spPr>
          <a:xfrm>
            <a:off x="179512" y="6268670"/>
            <a:ext cx="3977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Transplantation og Genvunden funktion ekskluderet</a:t>
            </a:r>
            <a:endParaRPr lang="da-DK" sz="1400" dirty="0"/>
          </a:p>
        </p:txBody>
      </p:sp>
      <p:pic>
        <p:nvPicPr>
          <p:cNvPr id="6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9" y="0"/>
            <a:ext cx="9147254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26064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3095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Dialyseadgang og Patientoverlevelse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404659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boks 8"/>
          <p:cNvSpPr txBox="1"/>
          <p:nvPr/>
        </p:nvSpPr>
        <p:spPr>
          <a:xfrm>
            <a:off x="1475656" y="6237312"/>
            <a:ext cx="639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/>
              <a:t>Corrected</a:t>
            </a:r>
            <a:r>
              <a:rPr lang="da-DK" dirty="0" smtClean="0"/>
              <a:t> for age, </a:t>
            </a:r>
            <a:r>
              <a:rPr lang="da-DK" dirty="0" err="1" smtClean="0"/>
              <a:t>renal</a:t>
            </a:r>
            <a:r>
              <a:rPr lang="da-DK" dirty="0" smtClean="0"/>
              <a:t> </a:t>
            </a:r>
            <a:r>
              <a:rPr lang="da-DK" dirty="0" err="1" smtClean="0"/>
              <a:t>diagnosis</a:t>
            </a:r>
            <a:r>
              <a:rPr lang="da-DK" dirty="0" smtClean="0"/>
              <a:t> and </a:t>
            </a:r>
            <a:r>
              <a:rPr lang="da-DK" dirty="0" err="1" smtClean="0"/>
              <a:t>Charlson</a:t>
            </a:r>
            <a:r>
              <a:rPr lang="da-DK" dirty="0" smtClean="0"/>
              <a:t> </a:t>
            </a:r>
            <a:r>
              <a:rPr lang="da-DK" dirty="0" err="1" smtClean="0"/>
              <a:t>Comorbidity</a:t>
            </a:r>
            <a:r>
              <a:rPr lang="da-DK" dirty="0" smtClean="0"/>
              <a:t> </a:t>
            </a:r>
            <a:r>
              <a:rPr lang="da-DK" dirty="0" err="1" smtClean="0"/>
              <a:t>Index</a:t>
            </a:r>
            <a:endParaRPr lang="da-DK" dirty="0"/>
          </a:p>
        </p:txBody>
      </p:sp>
      <p:sp>
        <p:nvSpPr>
          <p:cNvPr id="2" name="Tekstboks 1"/>
          <p:cNvSpPr txBox="1"/>
          <p:nvPr/>
        </p:nvSpPr>
        <p:spPr>
          <a:xfrm>
            <a:off x="4355975" y="4039261"/>
            <a:ext cx="140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AV </a:t>
            </a:r>
            <a:r>
              <a:rPr lang="da-DK" dirty="0" err="1" smtClean="0"/>
              <a:t>fistula</a:t>
            </a:r>
            <a:r>
              <a:rPr lang="da-DK" dirty="0" smtClean="0"/>
              <a:t> = 1</a:t>
            </a:r>
            <a:endParaRPr lang="da-DK" dirty="0"/>
          </a:p>
        </p:txBody>
      </p:sp>
      <p:pic>
        <p:nvPicPr>
          <p:cNvPr id="7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5786438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20914</TotalTime>
  <Words>89</Words>
  <Application>Microsoft Office PowerPoint</Application>
  <PresentationFormat>Skærmshow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Dias nummer 1</vt:lpstr>
      <vt:lpstr>Dialyseadgang 2008-2011</vt:lpstr>
      <vt:lpstr>Dialyseadgang, Alder, Komorbiditet &amp; Køn</vt:lpstr>
      <vt:lpstr>Dialyseadgang og Diagnose</vt:lpstr>
      <vt:lpstr>Dialyseadgang &amp; Modalitet efter 3 Måneder</vt:lpstr>
      <vt:lpstr>Dias nummer 6</vt:lpstr>
      <vt:lpstr>Dialyseadgang og Patientoverlevelse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DNSL Årsrapport 2011</dc:title>
  <dc:creator>james</dc:creator>
  <cp:lastModifiedBy>James</cp:lastModifiedBy>
  <cp:revision>70</cp:revision>
  <dcterms:created xsi:type="dcterms:W3CDTF">2012-04-05T18:16:48Z</dcterms:created>
  <dcterms:modified xsi:type="dcterms:W3CDTF">2013-02-14T18:55:42Z</dcterms:modified>
</cp:coreProperties>
</file>