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347" r:id="rId2"/>
    <p:sldId id="327" r:id="rId3"/>
    <p:sldId id="339" r:id="rId4"/>
    <p:sldId id="335" r:id="rId5"/>
    <p:sldId id="330" r:id="rId6"/>
    <p:sldId id="333" r:id="rId7"/>
    <p:sldId id="346" r:id="rId8"/>
    <p:sldId id="332" r:id="rId9"/>
    <p:sldId id="334" r:id="rId10"/>
    <p:sldId id="331" r:id="rId11"/>
    <p:sldId id="337" r:id="rId12"/>
    <p:sldId id="338" r:id="rId13"/>
    <p:sldId id="34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'Ark1'!$A$2:$A$11</c:f>
              <c:strCache>
                <c:ptCount val="10"/>
                <c:pt idx="0">
                  <c:v>Balkan CIN</c:v>
                </c:pt>
                <c:pt idx="1">
                  <c:v>Prune Belly</c:v>
                </c:pt>
                <c:pt idx="2">
                  <c:v>TB</c:v>
                </c:pt>
                <c:pt idx="3">
                  <c:v>Trauma</c:v>
                </c:pt>
                <c:pt idx="4">
                  <c:v>Behcet</c:v>
                </c:pt>
                <c:pt idx="5">
                  <c:v>Fabry</c:v>
                </c:pt>
                <c:pt idx="6">
                  <c:v>Uric Acid</c:v>
                </c:pt>
                <c:pt idx="7">
                  <c:v>Endocapillary</c:v>
                </c:pt>
                <c:pt idx="8">
                  <c:v>Medullary Cystic</c:v>
                </c:pt>
                <c:pt idx="9">
                  <c:v>Cystinosis</c:v>
                </c:pt>
              </c:strCache>
            </c:strRef>
          </c:cat>
          <c:val>
            <c:numRef>
              <c:f>'Ark1'!$B$2:$B$11</c:f>
              <c:numCache>
                <c:formatCode>0.0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20960264"/>
        <c:axId val="120968496"/>
      </c:barChart>
      <c:catAx>
        <c:axId val="1209602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20968496"/>
        <c:crosses val="autoZero"/>
        <c:auto val="1"/>
        <c:lblAlgn val="ctr"/>
        <c:lblOffset val="100"/>
        <c:noMultiLvlLbl val="0"/>
      </c:catAx>
      <c:valAx>
        <c:axId val="1209684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smtClean="0"/>
                  <a:t>No. Patients</a:t>
                </a:r>
                <a:endParaRPr lang="da-DK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20960264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percentStack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&lt;50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'Ark1'!$A$2:$A$25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'Ark1'!$B$2:$B$25</c:f>
              <c:numCache>
                <c:formatCode>0</c:formatCode>
                <c:ptCount val="24"/>
                <c:pt idx="0">
                  <c:v>146</c:v>
                </c:pt>
                <c:pt idx="1">
                  <c:v>128</c:v>
                </c:pt>
                <c:pt idx="2">
                  <c:v>136</c:v>
                </c:pt>
                <c:pt idx="3">
                  <c:v>170</c:v>
                </c:pt>
                <c:pt idx="4">
                  <c:v>156</c:v>
                </c:pt>
                <c:pt idx="5">
                  <c:v>177</c:v>
                </c:pt>
                <c:pt idx="6">
                  <c:v>154</c:v>
                </c:pt>
                <c:pt idx="7">
                  <c:v>159</c:v>
                </c:pt>
                <c:pt idx="8">
                  <c:v>156</c:v>
                </c:pt>
                <c:pt idx="9">
                  <c:v>164</c:v>
                </c:pt>
                <c:pt idx="10">
                  <c:v>179</c:v>
                </c:pt>
                <c:pt idx="11">
                  <c:v>142</c:v>
                </c:pt>
                <c:pt idx="12">
                  <c:v>136</c:v>
                </c:pt>
                <c:pt idx="13">
                  <c:v>148</c:v>
                </c:pt>
                <c:pt idx="14">
                  <c:v>163</c:v>
                </c:pt>
                <c:pt idx="15">
                  <c:v>122</c:v>
                </c:pt>
                <c:pt idx="16">
                  <c:v>130</c:v>
                </c:pt>
                <c:pt idx="17">
                  <c:v>157</c:v>
                </c:pt>
                <c:pt idx="18">
                  <c:v>125</c:v>
                </c:pt>
                <c:pt idx="19">
                  <c:v>157</c:v>
                </c:pt>
                <c:pt idx="20">
                  <c:v>131</c:v>
                </c:pt>
                <c:pt idx="21">
                  <c:v>137</c:v>
                </c:pt>
                <c:pt idx="22">
                  <c:v>131</c:v>
                </c:pt>
                <c:pt idx="23">
                  <c:v>137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50-59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'Ark1'!$A$2:$A$25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'Ark1'!$C$2:$C$25</c:f>
              <c:numCache>
                <c:formatCode>0</c:formatCode>
                <c:ptCount val="24"/>
                <c:pt idx="0">
                  <c:v>60</c:v>
                </c:pt>
                <c:pt idx="1">
                  <c:v>85</c:v>
                </c:pt>
                <c:pt idx="2">
                  <c:v>83</c:v>
                </c:pt>
                <c:pt idx="3">
                  <c:v>104</c:v>
                </c:pt>
                <c:pt idx="4">
                  <c:v>86</c:v>
                </c:pt>
                <c:pt idx="5">
                  <c:v>83</c:v>
                </c:pt>
                <c:pt idx="6">
                  <c:v>96</c:v>
                </c:pt>
                <c:pt idx="7">
                  <c:v>113</c:v>
                </c:pt>
                <c:pt idx="8">
                  <c:v>114</c:v>
                </c:pt>
                <c:pt idx="9">
                  <c:v>108</c:v>
                </c:pt>
                <c:pt idx="10">
                  <c:v>138</c:v>
                </c:pt>
                <c:pt idx="11">
                  <c:v>143</c:v>
                </c:pt>
                <c:pt idx="12">
                  <c:v>108</c:v>
                </c:pt>
                <c:pt idx="13">
                  <c:v>116</c:v>
                </c:pt>
                <c:pt idx="14">
                  <c:v>116</c:v>
                </c:pt>
                <c:pt idx="15">
                  <c:v>133</c:v>
                </c:pt>
                <c:pt idx="16">
                  <c:v>99</c:v>
                </c:pt>
                <c:pt idx="17">
                  <c:v>133</c:v>
                </c:pt>
                <c:pt idx="18">
                  <c:v>105</c:v>
                </c:pt>
                <c:pt idx="19">
                  <c:v>122</c:v>
                </c:pt>
                <c:pt idx="20">
                  <c:v>113</c:v>
                </c:pt>
                <c:pt idx="21">
                  <c:v>101</c:v>
                </c:pt>
                <c:pt idx="22">
                  <c:v>90</c:v>
                </c:pt>
                <c:pt idx="23">
                  <c:v>90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60-69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'Ark1'!$A$2:$A$25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'Ark1'!$D$2:$D$25</c:f>
              <c:numCache>
                <c:formatCode>0</c:formatCode>
                <c:ptCount val="24"/>
                <c:pt idx="0">
                  <c:v>82</c:v>
                </c:pt>
                <c:pt idx="1">
                  <c:v>100</c:v>
                </c:pt>
                <c:pt idx="2">
                  <c:v>73</c:v>
                </c:pt>
                <c:pt idx="3">
                  <c:v>124</c:v>
                </c:pt>
                <c:pt idx="4">
                  <c:v>108</c:v>
                </c:pt>
                <c:pt idx="5">
                  <c:v>129</c:v>
                </c:pt>
                <c:pt idx="6">
                  <c:v>130</c:v>
                </c:pt>
                <c:pt idx="7">
                  <c:v>134</c:v>
                </c:pt>
                <c:pt idx="8">
                  <c:v>130</c:v>
                </c:pt>
                <c:pt idx="9">
                  <c:v>182</c:v>
                </c:pt>
                <c:pt idx="10">
                  <c:v>168</c:v>
                </c:pt>
                <c:pt idx="11">
                  <c:v>195</c:v>
                </c:pt>
                <c:pt idx="12">
                  <c:v>183</c:v>
                </c:pt>
                <c:pt idx="13">
                  <c:v>189</c:v>
                </c:pt>
                <c:pt idx="14">
                  <c:v>185</c:v>
                </c:pt>
                <c:pt idx="15">
                  <c:v>170</c:v>
                </c:pt>
                <c:pt idx="16">
                  <c:v>170</c:v>
                </c:pt>
                <c:pt idx="17">
                  <c:v>198</c:v>
                </c:pt>
                <c:pt idx="18">
                  <c:v>171</c:v>
                </c:pt>
                <c:pt idx="19">
                  <c:v>183</c:v>
                </c:pt>
                <c:pt idx="20">
                  <c:v>178</c:v>
                </c:pt>
                <c:pt idx="21">
                  <c:v>170</c:v>
                </c:pt>
                <c:pt idx="22">
                  <c:v>188</c:v>
                </c:pt>
                <c:pt idx="23">
                  <c:v>150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70-79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'Ark1'!$A$2:$A$25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'Ark1'!$E$2:$E$25</c:f>
              <c:numCache>
                <c:formatCode>0</c:formatCode>
                <c:ptCount val="24"/>
                <c:pt idx="0">
                  <c:v>39</c:v>
                </c:pt>
                <c:pt idx="1">
                  <c:v>52</c:v>
                </c:pt>
                <c:pt idx="2">
                  <c:v>57</c:v>
                </c:pt>
                <c:pt idx="3">
                  <c:v>93</c:v>
                </c:pt>
                <c:pt idx="4">
                  <c:v>83</c:v>
                </c:pt>
                <c:pt idx="5">
                  <c:v>101</c:v>
                </c:pt>
                <c:pt idx="6">
                  <c:v>119</c:v>
                </c:pt>
                <c:pt idx="7">
                  <c:v>131</c:v>
                </c:pt>
                <c:pt idx="8">
                  <c:v>154</c:v>
                </c:pt>
                <c:pt idx="9">
                  <c:v>161</c:v>
                </c:pt>
                <c:pt idx="10">
                  <c:v>174</c:v>
                </c:pt>
                <c:pt idx="11">
                  <c:v>204</c:v>
                </c:pt>
                <c:pt idx="12">
                  <c:v>210</c:v>
                </c:pt>
                <c:pt idx="13">
                  <c:v>200</c:v>
                </c:pt>
                <c:pt idx="14">
                  <c:v>182</c:v>
                </c:pt>
                <c:pt idx="15">
                  <c:v>175</c:v>
                </c:pt>
                <c:pt idx="16">
                  <c:v>179</c:v>
                </c:pt>
                <c:pt idx="17">
                  <c:v>197</c:v>
                </c:pt>
                <c:pt idx="18">
                  <c:v>193</c:v>
                </c:pt>
                <c:pt idx="19">
                  <c:v>188</c:v>
                </c:pt>
                <c:pt idx="20">
                  <c:v>157</c:v>
                </c:pt>
                <c:pt idx="21">
                  <c:v>164</c:v>
                </c:pt>
                <c:pt idx="22">
                  <c:v>191</c:v>
                </c:pt>
                <c:pt idx="23">
                  <c:v>166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&gt;80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'Ark1'!$A$2:$A$25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'Ark1'!$F$2:$F$25</c:f>
              <c:numCache>
                <c:formatCode>0</c:formatCode>
                <c:ptCount val="2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6</c:v>
                </c:pt>
                <c:pt idx="5">
                  <c:v>8</c:v>
                </c:pt>
                <c:pt idx="6">
                  <c:v>8</c:v>
                </c:pt>
                <c:pt idx="7">
                  <c:v>12</c:v>
                </c:pt>
                <c:pt idx="8">
                  <c:v>24</c:v>
                </c:pt>
                <c:pt idx="9">
                  <c:v>39</c:v>
                </c:pt>
                <c:pt idx="10">
                  <c:v>48</c:v>
                </c:pt>
                <c:pt idx="11">
                  <c:v>63</c:v>
                </c:pt>
                <c:pt idx="12">
                  <c:v>69</c:v>
                </c:pt>
                <c:pt idx="13">
                  <c:v>63</c:v>
                </c:pt>
                <c:pt idx="14">
                  <c:v>75</c:v>
                </c:pt>
                <c:pt idx="15">
                  <c:v>68</c:v>
                </c:pt>
                <c:pt idx="16">
                  <c:v>86</c:v>
                </c:pt>
                <c:pt idx="17">
                  <c:v>125</c:v>
                </c:pt>
                <c:pt idx="18">
                  <c:v>106</c:v>
                </c:pt>
                <c:pt idx="19">
                  <c:v>104</c:v>
                </c:pt>
                <c:pt idx="20">
                  <c:v>102</c:v>
                </c:pt>
                <c:pt idx="21">
                  <c:v>83</c:v>
                </c:pt>
                <c:pt idx="22">
                  <c:v>103</c:v>
                </c:pt>
                <c:pt idx="23">
                  <c:v>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8314680"/>
        <c:axId val="328315072"/>
      </c:lineChart>
      <c:catAx>
        <c:axId val="328314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28315072"/>
        <c:crosses val="autoZero"/>
        <c:auto val="1"/>
        <c:lblAlgn val="ctr"/>
        <c:lblOffset val="100"/>
        <c:noMultiLvlLbl val="0"/>
      </c:catAx>
      <c:valAx>
        <c:axId val="3283150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28314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'Ark1'!$A$2:$A$13</c:f>
              <c:strCache>
                <c:ptCount val="12"/>
                <c:pt idx="0">
                  <c:v>Infantile polycystic</c:v>
                </c:pt>
                <c:pt idx="1">
                  <c:v>Hypoplasia</c:v>
                </c:pt>
                <c:pt idx="2">
                  <c:v>Oxalosis</c:v>
                </c:pt>
                <c:pt idx="3">
                  <c:v>Henoch-Schönlein</c:v>
                </c:pt>
                <c:pt idx="4">
                  <c:v>Medullary Cystic</c:v>
                </c:pt>
                <c:pt idx="6">
                  <c:v>Myeloma</c:v>
                </c:pt>
                <c:pt idx="7">
                  <c:v>Behcet</c:v>
                </c:pt>
                <c:pt idx="8">
                  <c:v>Obstructive pyelonephritis</c:v>
                </c:pt>
                <c:pt idx="9">
                  <c:v>Type 2DM</c:v>
                </c:pt>
                <c:pt idx="10">
                  <c:v>ATIN</c:v>
                </c:pt>
                <c:pt idx="11">
                  <c:v>Cholesterol emboli</c:v>
                </c:pt>
              </c:strCache>
            </c:strRef>
          </c:cat>
          <c:val>
            <c:numRef>
              <c:f>'Ark1'!$B$2:$B$13</c:f>
              <c:numCache>
                <c:formatCode>0.0</c:formatCode>
                <c:ptCount val="12"/>
                <c:pt idx="0">
                  <c:v>20.6</c:v>
                </c:pt>
                <c:pt idx="1">
                  <c:v>20.9</c:v>
                </c:pt>
                <c:pt idx="2">
                  <c:v>26.7</c:v>
                </c:pt>
                <c:pt idx="3">
                  <c:v>27.5</c:v>
                </c:pt>
                <c:pt idx="4">
                  <c:v>28.4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'Ark1'!$A$2:$A$13</c:f>
              <c:strCache>
                <c:ptCount val="12"/>
                <c:pt idx="0">
                  <c:v>Infantile polycystic</c:v>
                </c:pt>
                <c:pt idx="1">
                  <c:v>Hypoplasia</c:v>
                </c:pt>
                <c:pt idx="2">
                  <c:v>Oxalosis</c:v>
                </c:pt>
                <c:pt idx="3">
                  <c:v>Henoch-Schönlein</c:v>
                </c:pt>
                <c:pt idx="4">
                  <c:v>Medullary Cystic</c:v>
                </c:pt>
                <c:pt idx="6">
                  <c:v>Myeloma</c:v>
                </c:pt>
                <c:pt idx="7">
                  <c:v>Behcet</c:v>
                </c:pt>
                <c:pt idx="8">
                  <c:v>Obstructive pyelonephritis</c:v>
                </c:pt>
                <c:pt idx="9">
                  <c:v>Type 2DM</c:v>
                </c:pt>
                <c:pt idx="10">
                  <c:v>ATIN</c:v>
                </c:pt>
                <c:pt idx="11">
                  <c:v>Cholesterol emboli</c:v>
                </c:pt>
              </c:strCache>
            </c:strRef>
          </c:cat>
          <c:val>
            <c:numRef>
              <c:f>'Ark1'!$C$2:$C$13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6">
                  <c:v>67.2</c:v>
                </c:pt>
                <c:pt idx="7">
                  <c:v>67.3</c:v>
                </c:pt>
                <c:pt idx="8">
                  <c:v>67.599999999999994</c:v>
                </c:pt>
                <c:pt idx="9">
                  <c:v>67.7</c:v>
                </c:pt>
                <c:pt idx="10">
                  <c:v>68.099999999999994</c:v>
                </c:pt>
                <c:pt idx="11">
                  <c:v>71.599999999999994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959872"/>
        <c:axId val="120966928"/>
      </c:barChart>
      <c:catAx>
        <c:axId val="1209598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0966928"/>
        <c:crosses val="autoZero"/>
        <c:auto val="1"/>
        <c:lblAlgn val="ctr"/>
        <c:lblOffset val="100"/>
        <c:noMultiLvlLbl val="0"/>
      </c:catAx>
      <c:valAx>
        <c:axId val="120966928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20959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'Ark1'!$A$2:$A$13</c:f>
              <c:strCache>
                <c:ptCount val="12"/>
                <c:pt idx="0">
                  <c:v>Uric acid</c:v>
                </c:pt>
                <c:pt idx="1">
                  <c:v>Infantile polycystic</c:v>
                </c:pt>
                <c:pt idx="2">
                  <c:v>Alport</c:v>
                </c:pt>
                <c:pt idx="3">
                  <c:v>IgA GN</c:v>
                </c:pt>
                <c:pt idx="4">
                  <c:v>Obstructive pyelonephritis</c:v>
                </c:pt>
                <c:pt idx="6">
                  <c:v>Other pyelonephritis</c:v>
                </c:pt>
                <c:pt idx="7">
                  <c:v>Pyelonephritis unsp.</c:v>
                </c:pt>
                <c:pt idx="8">
                  <c:v>HUS</c:v>
                </c:pt>
                <c:pt idx="9">
                  <c:v>Scleroderma</c:v>
                </c:pt>
                <c:pt idx="10">
                  <c:v>CIN (Analgetics)</c:v>
                </c:pt>
                <c:pt idx="11">
                  <c:v>Lupus</c:v>
                </c:pt>
              </c:strCache>
            </c:strRef>
          </c:cat>
          <c:val>
            <c:numRef>
              <c:f>'Ark1'!$B$2:$B$13</c:f>
              <c:numCache>
                <c:formatCode>0.0</c:formatCode>
                <c:ptCount val="12"/>
                <c:pt idx="0">
                  <c:v>13</c:v>
                </c:pt>
                <c:pt idx="1">
                  <c:v>20</c:v>
                </c:pt>
                <c:pt idx="2">
                  <c:v>21</c:v>
                </c:pt>
                <c:pt idx="3">
                  <c:v>24</c:v>
                </c:pt>
                <c:pt idx="4">
                  <c:v>24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'Ark1'!$A$2:$A$13</c:f>
              <c:strCache>
                <c:ptCount val="12"/>
                <c:pt idx="0">
                  <c:v>Uric acid</c:v>
                </c:pt>
                <c:pt idx="1">
                  <c:v>Infantile polycystic</c:v>
                </c:pt>
                <c:pt idx="2">
                  <c:v>Alport</c:v>
                </c:pt>
                <c:pt idx="3">
                  <c:v>IgA GN</c:v>
                </c:pt>
                <c:pt idx="4">
                  <c:v>Obstructive pyelonephritis</c:v>
                </c:pt>
                <c:pt idx="6">
                  <c:v>Other pyelonephritis</c:v>
                </c:pt>
                <c:pt idx="7">
                  <c:v>Pyelonephritis unsp.</c:v>
                </c:pt>
                <c:pt idx="8">
                  <c:v>HUS</c:v>
                </c:pt>
                <c:pt idx="9">
                  <c:v>Scleroderma</c:v>
                </c:pt>
                <c:pt idx="10">
                  <c:v>CIN (Analgetics)</c:v>
                </c:pt>
                <c:pt idx="11">
                  <c:v>Lupus</c:v>
                </c:pt>
              </c:strCache>
            </c:strRef>
          </c:cat>
          <c:val>
            <c:numRef>
              <c:f>'Ark1'!$C$2:$C$13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6">
                  <c:v>57</c:v>
                </c:pt>
                <c:pt idx="7">
                  <c:v>63</c:v>
                </c:pt>
                <c:pt idx="8">
                  <c:v>67</c:v>
                </c:pt>
                <c:pt idx="9">
                  <c:v>75</c:v>
                </c:pt>
                <c:pt idx="10">
                  <c:v>82</c:v>
                </c:pt>
                <c:pt idx="11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20959480"/>
        <c:axId val="120962616"/>
      </c:barChart>
      <c:catAx>
        <c:axId val="1209594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20962616"/>
        <c:crosses val="autoZero"/>
        <c:auto val="1"/>
        <c:lblAlgn val="ctr"/>
        <c:lblOffset val="100"/>
        <c:noMultiLvlLbl val="0"/>
      </c:catAx>
      <c:valAx>
        <c:axId val="12096261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smtClean="0"/>
                  <a:t>% </a:t>
                </a:r>
                <a:r>
                  <a:rPr lang="da-DK" dirty="0" err="1" smtClean="0"/>
                  <a:t>Female</a:t>
                </a:r>
                <a:endParaRPr lang="da-DK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2095948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'Ark1'!$A$2:$A$13</c:f>
              <c:strCache>
                <c:ptCount val="12"/>
                <c:pt idx="0">
                  <c:v>Scleroderma</c:v>
                </c:pt>
                <c:pt idx="1">
                  <c:v>CIN unsp.</c:v>
                </c:pt>
                <c:pt idx="2">
                  <c:v>CIN (Medicine)</c:v>
                </c:pt>
                <c:pt idx="3">
                  <c:v>Vasculitis</c:v>
                </c:pt>
                <c:pt idx="4">
                  <c:v>ATIN</c:v>
                </c:pt>
                <c:pt idx="5">
                  <c:v>Collagen</c:v>
                </c:pt>
                <c:pt idx="6">
                  <c:v>Cholesterol emboli</c:v>
                </c:pt>
                <c:pt idx="7">
                  <c:v>Thin Basement Membrane</c:v>
                </c:pt>
                <c:pt idx="8">
                  <c:v>Myeloma</c:v>
                </c:pt>
                <c:pt idx="9">
                  <c:v>T1 DM</c:v>
                </c:pt>
                <c:pt idx="10">
                  <c:v>Cancer</c:v>
                </c:pt>
                <c:pt idx="11">
                  <c:v>T2 DM</c:v>
                </c:pt>
              </c:strCache>
            </c:strRef>
          </c:cat>
          <c:val>
            <c:numRef>
              <c:f>'Ark1'!$B$2:$B$13</c:f>
              <c:numCache>
                <c:formatCode>0.00</c:formatCode>
                <c:ptCount val="12"/>
                <c:pt idx="0">
                  <c:v>4.0000000000000009</c:v>
                </c:pt>
                <c:pt idx="1">
                  <c:v>4.0318471337579647</c:v>
                </c:pt>
                <c:pt idx="2">
                  <c:v>4.10731707317073</c:v>
                </c:pt>
                <c:pt idx="3">
                  <c:v>4.203125</c:v>
                </c:pt>
                <c:pt idx="4">
                  <c:v>4.3424657534246585</c:v>
                </c:pt>
                <c:pt idx="5">
                  <c:v>4.3478260869565215</c:v>
                </c:pt>
                <c:pt idx="6">
                  <c:v>4.4731182795698885</c:v>
                </c:pt>
                <c:pt idx="7">
                  <c:v>4.7</c:v>
                </c:pt>
                <c:pt idx="8">
                  <c:v>4.7184115523465726</c:v>
                </c:pt>
                <c:pt idx="9">
                  <c:v>5.0435041716328906</c:v>
                </c:pt>
                <c:pt idx="10">
                  <c:v>5.455958549222796</c:v>
                </c:pt>
                <c:pt idx="11">
                  <c:v>5.6108709079678869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488364272"/>
        <c:axId val="488354080"/>
      </c:barChart>
      <c:catAx>
        <c:axId val="488364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488354080"/>
        <c:crosses val="autoZero"/>
        <c:auto val="1"/>
        <c:lblAlgn val="ctr"/>
        <c:lblOffset val="100"/>
        <c:noMultiLvlLbl val="0"/>
      </c:catAx>
      <c:valAx>
        <c:axId val="48835408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err="1" smtClean="0"/>
                  <a:t>Adjusted</a:t>
                </a:r>
                <a:r>
                  <a:rPr lang="da-DK" dirty="0" smtClean="0"/>
                  <a:t> CCI </a:t>
                </a:r>
                <a:r>
                  <a:rPr lang="da-DK" dirty="0" err="1" smtClean="0"/>
                  <a:t>Index</a:t>
                </a:r>
                <a:endParaRPr lang="da-DK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488364272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1.0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2.3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'Ark1'!$A$2:$A$14</c:f>
              <c:strCache>
                <c:ptCount val="13"/>
                <c:pt idx="0">
                  <c:v>Myeloma</c:v>
                </c:pt>
                <c:pt idx="1">
                  <c:v>Collagenosis</c:v>
                </c:pt>
                <c:pt idx="2">
                  <c:v>Amyloidosis</c:v>
                </c:pt>
                <c:pt idx="3">
                  <c:v>Other vasculitis</c:v>
                </c:pt>
                <c:pt idx="4">
                  <c:v>Cancer</c:v>
                </c:pt>
                <c:pt idx="5">
                  <c:v>Vasculitis</c:v>
                </c:pt>
                <c:pt idx="7">
                  <c:v>IgA GN</c:v>
                </c:pt>
                <c:pt idx="8">
                  <c:v>Alport</c:v>
                </c:pt>
                <c:pt idx="9">
                  <c:v>Hypoplasia</c:v>
                </c:pt>
                <c:pt idx="10">
                  <c:v>Congenital obstructive</c:v>
                </c:pt>
                <c:pt idx="11">
                  <c:v>Dysplasia</c:v>
                </c:pt>
                <c:pt idx="12">
                  <c:v>Reflux pyelonephritis</c:v>
                </c:pt>
              </c:strCache>
            </c:strRef>
          </c:cat>
          <c:val>
            <c:numRef>
              <c:f>'Ark1'!$B$2:$B$14</c:f>
              <c:numCache>
                <c:formatCode>General</c:formatCode>
                <c:ptCount val="13"/>
                <c:pt idx="0">
                  <c:v>1</c:v>
                </c:pt>
                <c:pt idx="1">
                  <c:v>1.3</c:v>
                </c:pt>
                <c:pt idx="2">
                  <c:v>1.6</c:v>
                </c:pt>
                <c:pt idx="3">
                  <c:v>1.8</c:v>
                </c:pt>
                <c:pt idx="4">
                  <c:v>2.1</c:v>
                </c:pt>
                <c:pt idx="5">
                  <c:v>2.2999999999999998</c:v>
                </c:pt>
                <c:pt idx="6" formatCode="0.0">
                  <c:v>0</c:v>
                </c:pt>
                <c:pt idx="7" formatCode="0.0">
                  <c:v>0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'Ark1'!$A$2:$A$14</c:f>
              <c:strCache>
                <c:ptCount val="13"/>
                <c:pt idx="0">
                  <c:v>Myeloma</c:v>
                </c:pt>
                <c:pt idx="1">
                  <c:v>Collagenosis</c:v>
                </c:pt>
                <c:pt idx="2">
                  <c:v>Amyloidosis</c:v>
                </c:pt>
                <c:pt idx="3">
                  <c:v>Other vasculitis</c:v>
                </c:pt>
                <c:pt idx="4">
                  <c:v>Cancer</c:v>
                </c:pt>
                <c:pt idx="5">
                  <c:v>Vasculitis</c:v>
                </c:pt>
                <c:pt idx="7">
                  <c:v>IgA GN</c:v>
                </c:pt>
                <c:pt idx="8">
                  <c:v>Alport</c:v>
                </c:pt>
                <c:pt idx="9">
                  <c:v>Hypoplasia</c:v>
                </c:pt>
                <c:pt idx="10">
                  <c:v>Congenital obstructive</c:v>
                </c:pt>
                <c:pt idx="11">
                  <c:v>Dysplasia</c:v>
                </c:pt>
                <c:pt idx="12">
                  <c:v>Reflux pyelonephritis</c:v>
                </c:pt>
              </c:strCache>
            </c:strRef>
          </c:cat>
          <c:val>
            <c:numRef>
              <c:f>'Ark1'!$C$2:$C$14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6">
                  <c:v>0</c:v>
                </c:pt>
                <c:pt idx="7">
                  <c:v>24</c:v>
                </c:pt>
                <c:pt idx="8">
                  <c:v>25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8359176"/>
        <c:axId val="488366232"/>
      </c:barChart>
      <c:catAx>
        <c:axId val="4883591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88366232"/>
        <c:crosses val="autoZero"/>
        <c:auto val="1"/>
        <c:lblAlgn val="ctr"/>
        <c:lblOffset val="100"/>
        <c:noMultiLvlLbl val="0"/>
      </c:catAx>
      <c:valAx>
        <c:axId val="4883662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88359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'Ark1'!$A$2:$A$14</c:f>
              <c:strCache>
                <c:ptCount val="13"/>
                <c:pt idx="0">
                  <c:v>Medullary Sponge</c:v>
                </c:pt>
                <c:pt idx="1">
                  <c:v>Reflux nephropathy</c:v>
                </c:pt>
                <c:pt idx="2">
                  <c:v>Henoch-Schönlein</c:v>
                </c:pt>
                <c:pt idx="3">
                  <c:v>IgA GN</c:v>
                </c:pt>
                <c:pt idx="4">
                  <c:v>Alport</c:v>
                </c:pt>
                <c:pt idx="5">
                  <c:v>Hereditary nehropathy</c:v>
                </c:pt>
                <c:pt idx="7">
                  <c:v>Neurogenic bladder</c:v>
                </c:pt>
                <c:pt idx="8">
                  <c:v>Cancer</c:v>
                </c:pt>
                <c:pt idx="9">
                  <c:v>Scleroderma</c:v>
                </c:pt>
                <c:pt idx="10">
                  <c:v>Oxalose</c:v>
                </c:pt>
                <c:pt idx="11">
                  <c:v>Myeloma</c:v>
                </c:pt>
                <c:pt idx="12">
                  <c:v>Amyloid</c:v>
                </c:pt>
              </c:strCache>
            </c:strRef>
          </c:cat>
          <c:val>
            <c:numRef>
              <c:f>'Ark1'!$B$2:$B$14</c:f>
              <c:numCache>
                <c:formatCode>0.0</c:formatCode>
                <c:ptCount val="13"/>
                <c:pt idx="0">
                  <c:v>17</c:v>
                </c:pt>
                <c:pt idx="1">
                  <c:v>45</c:v>
                </c:pt>
                <c:pt idx="2">
                  <c:v>47</c:v>
                </c:pt>
                <c:pt idx="3">
                  <c:v>56</c:v>
                </c:pt>
                <c:pt idx="4">
                  <c:v>57</c:v>
                </c:pt>
                <c:pt idx="5">
                  <c:v>66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'Ark1'!$A$2:$A$14</c:f>
              <c:strCache>
                <c:ptCount val="13"/>
                <c:pt idx="0">
                  <c:v>Medullary Sponge</c:v>
                </c:pt>
                <c:pt idx="1">
                  <c:v>Reflux nephropathy</c:v>
                </c:pt>
                <c:pt idx="2">
                  <c:v>Henoch-Schönlein</c:v>
                </c:pt>
                <c:pt idx="3">
                  <c:v>IgA GN</c:v>
                </c:pt>
                <c:pt idx="4">
                  <c:v>Alport</c:v>
                </c:pt>
                <c:pt idx="5">
                  <c:v>Hereditary nehropathy</c:v>
                </c:pt>
                <c:pt idx="7">
                  <c:v>Neurogenic bladder</c:v>
                </c:pt>
                <c:pt idx="8">
                  <c:v>Cancer</c:v>
                </c:pt>
                <c:pt idx="9">
                  <c:v>Scleroderma</c:v>
                </c:pt>
                <c:pt idx="10">
                  <c:v>Oxalose</c:v>
                </c:pt>
                <c:pt idx="11">
                  <c:v>Myeloma</c:v>
                </c:pt>
                <c:pt idx="12">
                  <c:v>Amyloid</c:v>
                </c:pt>
              </c:strCache>
            </c:strRef>
          </c:cat>
          <c:val>
            <c:numRef>
              <c:f>'Ark1'!$C$2:$C$14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7">
                  <c:v>154</c:v>
                </c:pt>
                <c:pt idx="8">
                  <c:v>154</c:v>
                </c:pt>
                <c:pt idx="9">
                  <c:v>184</c:v>
                </c:pt>
                <c:pt idx="10">
                  <c:v>186</c:v>
                </c:pt>
                <c:pt idx="11">
                  <c:v>224</c:v>
                </c:pt>
                <c:pt idx="12">
                  <c:v>236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488364664"/>
        <c:axId val="128059896"/>
      </c:barChart>
      <c:catAx>
        <c:axId val="4883646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28059896"/>
        <c:crosses val="autoZero"/>
        <c:auto val="1"/>
        <c:lblAlgn val="ctr"/>
        <c:lblOffset val="100"/>
        <c:noMultiLvlLbl val="0"/>
      </c:catAx>
      <c:valAx>
        <c:axId val="1280598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smtClean="0"/>
                  <a:t>Relative </a:t>
                </a:r>
                <a:r>
                  <a:rPr lang="da-DK" dirty="0" err="1" smtClean="0"/>
                  <a:t>Risk</a:t>
                </a:r>
                <a:r>
                  <a:rPr lang="da-DK" dirty="0" smtClean="0"/>
                  <a:t> (</a:t>
                </a:r>
                <a:r>
                  <a:rPr lang="da-DK" dirty="0" err="1" smtClean="0"/>
                  <a:t>Unknown</a:t>
                </a:r>
                <a:r>
                  <a:rPr lang="da-DK" baseline="0" dirty="0" smtClean="0"/>
                  <a:t> =100)</a:t>
                </a:r>
                <a:endParaRPr lang="da-DK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488364664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'Ark1'!$A$2:$A$14</c:f>
              <c:strCache>
                <c:ptCount val="13"/>
                <c:pt idx="0">
                  <c:v>Mes-P GN</c:v>
                </c:pt>
                <c:pt idx="1">
                  <c:v>Wegeners</c:v>
                </c:pt>
                <c:pt idx="2">
                  <c:v>IgA GN</c:v>
                </c:pt>
                <c:pt idx="3">
                  <c:v>Mem-P Type 1/3</c:v>
                </c:pt>
                <c:pt idx="4">
                  <c:v>Membranøs GN</c:v>
                </c:pt>
                <c:pt idx="5">
                  <c:v>Lupus</c:v>
                </c:pt>
                <c:pt idx="6">
                  <c:v> </c:v>
                </c:pt>
                <c:pt idx="7">
                  <c:v>Pyelonephritis unspec</c:v>
                </c:pt>
                <c:pt idx="8">
                  <c:v>Other CIN</c:v>
                </c:pt>
                <c:pt idx="9">
                  <c:v>Vasculitis</c:v>
                </c:pt>
                <c:pt idx="10">
                  <c:v>Cancer</c:v>
                </c:pt>
                <c:pt idx="11">
                  <c:v>Obstructive pyelonephritis</c:v>
                </c:pt>
                <c:pt idx="12">
                  <c:v>ATIN</c:v>
                </c:pt>
              </c:strCache>
            </c:strRef>
          </c:cat>
          <c:val>
            <c:numRef>
              <c:f>'Ark1'!$B$2:$B$14</c:f>
              <c:numCache>
                <c:formatCode>0.0</c:formatCode>
                <c:ptCount val="13"/>
                <c:pt idx="0">
                  <c:v>9</c:v>
                </c:pt>
                <c:pt idx="1">
                  <c:v>26</c:v>
                </c:pt>
                <c:pt idx="2">
                  <c:v>27</c:v>
                </c:pt>
                <c:pt idx="3">
                  <c:v>34</c:v>
                </c:pt>
                <c:pt idx="4">
                  <c:v>36</c:v>
                </c:pt>
                <c:pt idx="5">
                  <c:v>36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'Ark1'!$A$2:$A$14</c:f>
              <c:strCache>
                <c:ptCount val="13"/>
                <c:pt idx="0">
                  <c:v>Mes-P GN</c:v>
                </c:pt>
                <c:pt idx="1">
                  <c:v>Wegeners</c:v>
                </c:pt>
                <c:pt idx="2">
                  <c:v>IgA GN</c:v>
                </c:pt>
                <c:pt idx="3">
                  <c:v>Mem-P Type 1/3</c:v>
                </c:pt>
                <c:pt idx="4">
                  <c:v>Membranøs GN</c:v>
                </c:pt>
                <c:pt idx="5">
                  <c:v>Lupus</c:v>
                </c:pt>
                <c:pt idx="6">
                  <c:v> </c:v>
                </c:pt>
                <c:pt idx="7">
                  <c:v>Pyelonephritis unspec</c:v>
                </c:pt>
                <c:pt idx="8">
                  <c:v>Other CIN</c:v>
                </c:pt>
                <c:pt idx="9">
                  <c:v>Vasculitis</c:v>
                </c:pt>
                <c:pt idx="10">
                  <c:v>Cancer</c:v>
                </c:pt>
                <c:pt idx="11">
                  <c:v>Obstructive pyelonephritis</c:v>
                </c:pt>
                <c:pt idx="12">
                  <c:v>ATIN</c:v>
                </c:pt>
              </c:strCache>
            </c:strRef>
          </c:cat>
          <c:val>
            <c:numRef>
              <c:f>'Ark1'!$C$2:$C$14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6">
                  <c:v>0</c:v>
                </c:pt>
                <c:pt idx="7">
                  <c:v>51</c:v>
                </c:pt>
                <c:pt idx="8">
                  <c:v>54</c:v>
                </c:pt>
                <c:pt idx="9">
                  <c:v>66</c:v>
                </c:pt>
                <c:pt idx="10">
                  <c:v>69</c:v>
                </c:pt>
                <c:pt idx="11">
                  <c:v>69</c:v>
                </c:pt>
                <c:pt idx="12">
                  <c:v>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28059504"/>
        <c:axId val="128059112"/>
      </c:barChart>
      <c:catAx>
        <c:axId val="128059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da-DK"/>
          </a:p>
        </c:txPr>
        <c:crossAx val="128059112"/>
        <c:crosses val="autoZero"/>
        <c:auto val="1"/>
        <c:lblAlgn val="ctr"/>
        <c:lblOffset val="100"/>
        <c:noMultiLvlLbl val="0"/>
      </c:catAx>
      <c:valAx>
        <c:axId val="12805911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smtClean="0"/>
                  <a:t>Relative </a:t>
                </a:r>
                <a:r>
                  <a:rPr lang="da-DK" dirty="0" err="1" smtClean="0"/>
                  <a:t>Mortality</a:t>
                </a:r>
                <a:r>
                  <a:rPr lang="da-DK" dirty="0" smtClean="0"/>
                  <a:t> (1990-94 =100)</a:t>
                </a:r>
                <a:endParaRPr lang="da-DK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28059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'Ark1'!$A$2:$A$12</c:f>
              <c:strCache>
                <c:ptCount val="11"/>
                <c:pt idx="0">
                  <c:v>Henoch-Scönlein</c:v>
                </c:pt>
                <c:pt idx="1">
                  <c:v>IgA</c:v>
                </c:pt>
                <c:pt idx="2">
                  <c:v>FSGN</c:v>
                </c:pt>
                <c:pt idx="3">
                  <c:v>Other</c:v>
                </c:pt>
                <c:pt idx="4">
                  <c:v>Mes-P</c:v>
                </c:pt>
                <c:pt idx="5">
                  <c:v>Endocapillary</c:v>
                </c:pt>
                <c:pt idx="6">
                  <c:v>GN unsp.</c:v>
                </c:pt>
                <c:pt idx="7">
                  <c:v>Mem-P Type 1/3</c:v>
                </c:pt>
                <c:pt idx="8">
                  <c:v>Mem-P Type 2</c:v>
                </c:pt>
                <c:pt idx="9">
                  <c:v>Membranous</c:v>
                </c:pt>
                <c:pt idx="10">
                  <c:v>Crescentic</c:v>
                </c:pt>
              </c:strCache>
            </c:strRef>
          </c:cat>
          <c:val>
            <c:numRef>
              <c:f>'Ark1'!$B$2:$B$12</c:f>
              <c:numCache>
                <c:formatCode>0.00</c:formatCode>
                <c:ptCount val="11"/>
                <c:pt idx="0">
                  <c:v>47</c:v>
                </c:pt>
                <c:pt idx="1">
                  <c:v>56</c:v>
                </c:pt>
                <c:pt idx="2">
                  <c:v>70</c:v>
                </c:pt>
                <c:pt idx="3">
                  <c:v>70</c:v>
                </c:pt>
                <c:pt idx="4">
                  <c:v>79</c:v>
                </c:pt>
                <c:pt idx="5">
                  <c:v>82</c:v>
                </c:pt>
                <c:pt idx="6">
                  <c:v>83</c:v>
                </c:pt>
                <c:pt idx="7">
                  <c:v>86</c:v>
                </c:pt>
                <c:pt idx="8">
                  <c:v>89</c:v>
                </c:pt>
                <c:pt idx="9">
                  <c:v>90</c:v>
                </c:pt>
                <c:pt idx="1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87180256"/>
        <c:axId val="387179472"/>
      </c:barChart>
      <c:catAx>
        <c:axId val="3871802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387179472"/>
        <c:crosses val="autoZero"/>
        <c:auto val="1"/>
        <c:lblAlgn val="ctr"/>
        <c:lblOffset val="100"/>
        <c:noMultiLvlLbl val="0"/>
      </c:catAx>
      <c:valAx>
        <c:axId val="38717947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smtClean="0"/>
                  <a:t>Relative </a:t>
                </a:r>
                <a:r>
                  <a:rPr lang="da-DK" dirty="0" err="1" smtClean="0"/>
                  <a:t>Risk</a:t>
                </a:r>
                <a:r>
                  <a:rPr lang="da-DK" dirty="0" smtClean="0"/>
                  <a:t> (Unknown=100)</a:t>
                </a:r>
                <a:endParaRPr lang="da-DK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387180256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'Ark1'!$A$2:$A$9</c:f>
              <c:strCache>
                <c:ptCount val="8"/>
                <c:pt idx="0">
                  <c:v>Anti-GBM</c:v>
                </c:pt>
                <c:pt idx="1">
                  <c:v>Vasculitis</c:v>
                </c:pt>
                <c:pt idx="2">
                  <c:v>Lupus</c:v>
                </c:pt>
                <c:pt idx="3">
                  <c:v>PAN</c:v>
                </c:pt>
                <c:pt idx="4">
                  <c:v>Other vasculitis</c:v>
                </c:pt>
                <c:pt idx="5">
                  <c:v>HUS</c:v>
                </c:pt>
                <c:pt idx="6">
                  <c:v>Collagen unsp.</c:v>
                </c:pt>
                <c:pt idx="7">
                  <c:v>Scleroderma</c:v>
                </c:pt>
              </c:strCache>
            </c:strRef>
          </c:cat>
          <c:val>
            <c:numRef>
              <c:f>'Ark1'!$B$2:$B$9</c:f>
              <c:numCache>
                <c:formatCode>0.00</c:formatCode>
                <c:ptCount val="8"/>
                <c:pt idx="0">
                  <c:v>88</c:v>
                </c:pt>
                <c:pt idx="1">
                  <c:v>93</c:v>
                </c:pt>
                <c:pt idx="2">
                  <c:v>94</c:v>
                </c:pt>
                <c:pt idx="3">
                  <c:v>100</c:v>
                </c:pt>
                <c:pt idx="4">
                  <c:v>117</c:v>
                </c:pt>
                <c:pt idx="5">
                  <c:v>148</c:v>
                </c:pt>
                <c:pt idx="6">
                  <c:v>161</c:v>
                </c:pt>
                <c:pt idx="7">
                  <c:v>184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95044944"/>
        <c:axId val="395046512"/>
      </c:barChart>
      <c:catAx>
        <c:axId val="3950449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395046512"/>
        <c:crosses val="autoZero"/>
        <c:auto val="1"/>
        <c:lblAlgn val="ctr"/>
        <c:lblOffset val="100"/>
        <c:noMultiLvlLbl val="0"/>
      </c:catAx>
      <c:valAx>
        <c:axId val="39504651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smtClean="0"/>
                  <a:t>Relativ Mortalitet (Unknown=100)</a:t>
                </a:r>
                <a:endParaRPr lang="da-DK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395044944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0.45625</cdr:x>
      <cdr:y>0.17116</cdr:y>
    </cdr:from>
    <cdr:to>
      <cdr:x>0.56736</cdr:x>
      <cdr:y>0.37319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3754760" y="7746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2800" dirty="0" err="1" smtClean="0">
              <a:solidFill>
                <a:srgbClr val="FF0000"/>
              </a:solidFill>
            </a:rPr>
            <a:t>Estimate</a:t>
          </a:r>
          <a:endParaRPr lang="da-DK" sz="2800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0.52906</cdr:x>
      <cdr:y>0.03027</cdr:y>
    </cdr:from>
    <cdr:to>
      <cdr:x>0.52906</cdr:x>
      <cdr:y>0.80986</cdr:y>
    </cdr:to>
    <cdr:sp macro="" textlink="">
      <cdr:nvSpPr>
        <cdr:cNvPr id="2" name="Lige forbindelse 1"/>
        <cdr:cNvSpPr/>
      </cdr:nvSpPr>
      <cdr:spPr>
        <a:xfrm xmlns:a="http://schemas.openxmlformats.org/drawingml/2006/main">
          <a:off x="5805317" y="136990"/>
          <a:ext cx="0" cy="352839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Rockwell"/>
            </a:defRPr>
          </a:lvl1pPr>
          <a:lvl2pPr marL="457200" indent="0">
            <a:defRPr sz="1100">
              <a:solidFill>
                <a:sysClr val="window" lastClr="FFFFFF"/>
              </a:solidFill>
              <a:latin typeface="Rockwell"/>
            </a:defRPr>
          </a:lvl2pPr>
          <a:lvl3pPr marL="914400" indent="0">
            <a:defRPr sz="1100">
              <a:solidFill>
                <a:sysClr val="window" lastClr="FFFFFF"/>
              </a:solidFill>
              <a:latin typeface="Rockwell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Rockwell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Rockwell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Rockwell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Rockwell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Rockwell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Rockwell"/>
            </a:defRPr>
          </a:lvl9pPr>
        </a:lstStyle>
        <a:p xmlns:a="http://schemas.openxmlformats.org/drawingml/2006/main">
          <a:endParaRPr lang="da-DK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Lige forbindelse 2"/>
        <cdr:cNvSpPr/>
      </cdr:nvSpPr>
      <cdr:spPr>
        <a:xfrm xmlns:a="http://schemas.openxmlformats.org/drawingml/2006/main" flipH="1">
          <a:off x="-457200" y="-1646238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a-DK"/>
        </a:p>
      </cdr:txBody>
    </cdr:sp>
  </cdr:relSizeAnchor>
  <cdr:relSizeAnchor xmlns:cdr="http://schemas.openxmlformats.org/drawingml/2006/chartDrawing">
    <cdr:from>
      <cdr:x>0.70185</cdr:x>
      <cdr:y>0.03451</cdr:y>
    </cdr:from>
    <cdr:to>
      <cdr:x>0.70185</cdr:x>
      <cdr:y>0.8141</cdr:y>
    </cdr:to>
    <cdr:sp macro="" textlink="">
      <cdr:nvSpPr>
        <cdr:cNvPr id="5" name="Lige forbindelse 4"/>
        <cdr:cNvSpPr/>
      </cdr:nvSpPr>
      <cdr:spPr>
        <a:xfrm xmlns:a="http://schemas.openxmlformats.org/drawingml/2006/main">
          <a:off x="7701211" y="156191"/>
          <a:ext cx="0" cy="352839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a-DK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0.89886</cdr:x>
      <cdr:y>0.03413</cdr:y>
    </cdr:from>
    <cdr:to>
      <cdr:x>0.89886</cdr:x>
      <cdr:y>0.81372</cdr:y>
    </cdr:to>
    <cdr:sp macro="" textlink="">
      <cdr:nvSpPr>
        <cdr:cNvPr id="2" name="Lige forbindelse 1"/>
        <cdr:cNvSpPr/>
      </cdr:nvSpPr>
      <cdr:spPr>
        <a:xfrm xmlns:a="http://schemas.openxmlformats.org/drawingml/2006/main">
          <a:off x="9862978" y="154471"/>
          <a:ext cx="0" cy="352839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Rockwell"/>
            </a:defRPr>
          </a:lvl1pPr>
          <a:lvl2pPr marL="457200" indent="0">
            <a:defRPr sz="1100">
              <a:solidFill>
                <a:sysClr val="window" lastClr="FFFFFF"/>
              </a:solidFill>
              <a:latin typeface="Rockwell"/>
            </a:defRPr>
          </a:lvl2pPr>
          <a:lvl3pPr marL="914400" indent="0">
            <a:defRPr sz="1100">
              <a:solidFill>
                <a:sysClr val="window" lastClr="FFFFFF"/>
              </a:solidFill>
              <a:latin typeface="Rockwell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Rockwell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Rockwell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Rockwell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Rockwell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Rockwell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Rockwell"/>
            </a:defRPr>
          </a:lvl9pPr>
        </a:lstStyle>
        <a:p xmlns:a="http://schemas.openxmlformats.org/drawingml/2006/main">
          <a:endParaRPr lang="da-DK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F62FE-F51A-4C00-ACA0-709CEFF3EC7D}" type="datetimeFigureOut">
              <a:rPr lang="da-DK" smtClean="0"/>
              <a:pPr/>
              <a:t>05-07-2014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2040F-0F66-4EA6-8F98-29B1228DD75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668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pPr/>
              <a:t>7/5/2014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063552" y="476673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4000" dirty="0" err="1"/>
              <a:t>This</a:t>
            </a:r>
            <a:r>
              <a:rPr lang="da-DK" sz="4000" dirty="0"/>
              <a:t> Power Point </a:t>
            </a:r>
            <a:r>
              <a:rPr lang="da-DK" sz="4000" dirty="0" err="1"/>
              <a:t>presentation</a:t>
            </a:r>
            <a:r>
              <a:rPr lang="da-DK" sz="4000" dirty="0"/>
              <a:t> </a:t>
            </a:r>
            <a:r>
              <a:rPr lang="da-DK" sz="4000" dirty="0" err="1"/>
              <a:t>belongs</a:t>
            </a:r>
            <a:r>
              <a:rPr lang="da-DK" sz="4000" dirty="0"/>
              <a:t> to the Danish </a:t>
            </a:r>
            <a:r>
              <a:rPr lang="da-DK" sz="4000" dirty="0" err="1"/>
              <a:t>Renal</a:t>
            </a:r>
            <a:r>
              <a:rPr lang="da-DK" sz="4000" dirty="0"/>
              <a:t> </a:t>
            </a:r>
            <a:r>
              <a:rPr lang="da-DK" sz="4000" dirty="0" err="1"/>
              <a:t>Registry</a:t>
            </a:r>
            <a:r>
              <a:rPr lang="da-DK" sz="4000" dirty="0"/>
              <a:t>, </a:t>
            </a:r>
            <a:r>
              <a:rPr lang="da-DK" sz="4000" dirty="0" err="1"/>
              <a:t>which</a:t>
            </a:r>
            <a:r>
              <a:rPr lang="da-DK" sz="4000" dirty="0"/>
              <a:t> </a:t>
            </a:r>
            <a:r>
              <a:rPr lang="da-DK" sz="4000" dirty="0" err="1"/>
              <a:t>owns</a:t>
            </a:r>
            <a:r>
              <a:rPr lang="da-DK" sz="4000" dirty="0"/>
              <a:t> the copyright. It </a:t>
            </a:r>
            <a:r>
              <a:rPr lang="da-DK" sz="4000" dirty="0" err="1"/>
              <a:t>can</a:t>
            </a:r>
            <a:r>
              <a:rPr lang="da-DK" sz="4000" dirty="0"/>
              <a:t> </a:t>
            </a:r>
            <a:r>
              <a:rPr lang="da-DK" sz="4000" dirty="0" err="1"/>
              <a:t>be</a:t>
            </a:r>
            <a:r>
              <a:rPr lang="da-DK" sz="4000" dirty="0"/>
              <a:t> </a:t>
            </a:r>
            <a:r>
              <a:rPr lang="da-DK" sz="4000" dirty="0" err="1"/>
              <a:t>freely</a:t>
            </a:r>
            <a:r>
              <a:rPr lang="da-DK" sz="4000" dirty="0"/>
              <a:t> </a:t>
            </a:r>
            <a:r>
              <a:rPr lang="da-DK" sz="4000" dirty="0" err="1"/>
              <a:t>used</a:t>
            </a:r>
            <a:r>
              <a:rPr lang="da-DK" sz="4000" dirty="0"/>
              <a:t> for </a:t>
            </a:r>
            <a:r>
              <a:rPr lang="da-DK" sz="4000" dirty="0" err="1"/>
              <a:t>non-commercial</a:t>
            </a:r>
            <a:r>
              <a:rPr lang="da-DK" sz="4000" dirty="0"/>
              <a:t> </a:t>
            </a:r>
            <a:r>
              <a:rPr lang="da-DK" sz="4000" dirty="0" err="1"/>
              <a:t>study</a:t>
            </a:r>
            <a:r>
              <a:rPr lang="da-DK" sz="4000" dirty="0"/>
              <a:t> and </a:t>
            </a:r>
            <a:r>
              <a:rPr lang="da-DK" sz="4000" dirty="0" err="1"/>
              <a:t>educational</a:t>
            </a:r>
            <a:r>
              <a:rPr lang="da-DK" sz="4000" dirty="0"/>
              <a:t> </a:t>
            </a:r>
            <a:r>
              <a:rPr lang="da-DK" sz="4000" dirty="0" err="1"/>
              <a:t>purposes</a:t>
            </a:r>
            <a:r>
              <a:rPr lang="da-DK" sz="4000" dirty="0"/>
              <a:t>. </a:t>
            </a:r>
            <a:r>
              <a:rPr lang="da-DK" sz="4000" dirty="0" err="1"/>
              <a:t>Any</a:t>
            </a:r>
            <a:r>
              <a:rPr lang="da-DK" sz="4000" dirty="0"/>
              <a:t> </a:t>
            </a:r>
            <a:r>
              <a:rPr lang="da-DK" sz="4000" dirty="0" err="1"/>
              <a:t>commercial</a:t>
            </a:r>
            <a:r>
              <a:rPr lang="da-DK" sz="4000" dirty="0"/>
              <a:t> </a:t>
            </a:r>
            <a:r>
              <a:rPr lang="da-DK" sz="4000" dirty="0" err="1"/>
              <a:t>use</a:t>
            </a:r>
            <a:r>
              <a:rPr lang="da-DK" sz="4000" dirty="0"/>
              <a:t> </a:t>
            </a:r>
            <a:r>
              <a:rPr lang="da-DK" sz="4000" dirty="0" err="1"/>
              <a:t>or</a:t>
            </a:r>
            <a:r>
              <a:rPr lang="da-DK" sz="4000" dirty="0"/>
              <a:t> </a:t>
            </a:r>
            <a:r>
              <a:rPr lang="da-DK" sz="4000" dirty="0" err="1"/>
              <a:t>publication</a:t>
            </a:r>
            <a:r>
              <a:rPr lang="da-DK" sz="4000" dirty="0"/>
              <a:t> </a:t>
            </a:r>
            <a:r>
              <a:rPr lang="da-DK" sz="4000" dirty="0" err="1"/>
              <a:t>requires</a:t>
            </a:r>
            <a:r>
              <a:rPr lang="da-DK" sz="4000" dirty="0"/>
              <a:t> the prior permission of the Danish </a:t>
            </a:r>
            <a:r>
              <a:rPr lang="da-DK" sz="4000" dirty="0" err="1"/>
              <a:t>Renal</a:t>
            </a:r>
            <a:r>
              <a:rPr lang="da-DK" sz="4000" dirty="0"/>
              <a:t> </a:t>
            </a:r>
            <a:r>
              <a:rPr lang="da-DK" sz="4000" dirty="0" err="1"/>
              <a:t>Registry</a:t>
            </a:r>
            <a:r>
              <a:rPr lang="da-DK" sz="4000" dirty="0"/>
              <a:t>.</a:t>
            </a:r>
            <a:endParaRPr lang="da-DK" sz="4000" dirty="0"/>
          </a:p>
        </p:txBody>
      </p:sp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88561" y="5836134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Ændring i Relativ Mortalitet</a:t>
            </a:r>
            <a:br>
              <a:rPr lang="da-DK" dirty="0" smtClean="0"/>
            </a:br>
            <a:r>
              <a:rPr lang="da-DK" dirty="0" smtClean="0"/>
              <a:t> 1990-94 til 2005-2013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269813"/>
              </p:ext>
            </p:extLst>
          </p:nvPr>
        </p:nvGraphicFramePr>
        <p:xfrm>
          <a:off x="609600" y="1646238"/>
          <a:ext cx="1097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5615947" y="486916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b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6384032" y="465313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a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6384032" y="436510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a</a:t>
            </a:r>
          </a:p>
        </p:txBody>
      </p:sp>
      <p:sp>
        <p:nvSpPr>
          <p:cNvPr id="8" name="Tekstboks 7"/>
          <p:cNvSpPr txBox="1"/>
          <p:nvPr/>
        </p:nvSpPr>
        <p:spPr>
          <a:xfrm>
            <a:off x="6384032" y="414908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smtClean="0"/>
              <a:t>a</a:t>
            </a:r>
            <a:endParaRPr lang="da-DK" sz="2400" dirty="0"/>
          </a:p>
        </p:txBody>
      </p:sp>
      <p:sp>
        <p:nvSpPr>
          <p:cNvPr id="9" name="Tekstboks 8"/>
          <p:cNvSpPr txBox="1"/>
          <p:nvPr/>
        </p:nvSpPr>
        <p:spPr>
          <a:xfrm>
            <a:off x="6384032" y="386104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a</a:t>
            </a:r>
          </a:p>
        </p:txBody>
      </p:sp>
      <p:sp>
        <p:nvSpPr>
          <p:cNvPr id="11" name="Tekstboks 10"/>
          <p:cNvSpPr txBox="1"/>
          <p:nvPr/>
        </p:nvSpPr>
        <p:spPr>
          <a:xfrm>
            <a:off x="1103445" y="6021289"/>
            <a:ext cx="5227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Korrigeret for alder, kohorte, og komorbiditet.</a:t>
            </a:r>
          </a:p>
          <a:p>
            <a:r>
              <a:rPr lang="da-DK" dirty="0"/>
              <a:t>a</a:t>
            </a:r>
            <a:r>
              <a:rPr lang="da-DK" dirty="0" smtClean="0"/>
              <a:t>:p&lt;0.05; b:p&lt;0.01; c:p&lt;0.001</a:t>
            </a:r>
            <a:endParaRPr lang="da-DK" dirty="0"/>
          </a:p>
        </p:txBody>
      </p:sp>
      <p:pic>
        <p:nvPicPr>
          <p:cNvPr id="10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88561" y="5836134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Glomerulonefritis</a:t>
            </a:r>
            <a:r>
              <a:rPr lang="da-DK" dirty="0" smtClean="0"/>
              <a:t> Relativ Mortalitet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037586"/>
              </p:ext>
            </p:extLst>
          </p:nvPr>
        </p:nvGraphicFramePr>
        <p:xfrm>
          <a:off x="609600" y="1646238"/>
          <a:ext cx="1097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8496267" y="429309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a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7632171" y="4581129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smtClean="0"/>
              <a:t>c</a:t>
            </a:r>
            <a:endParaRPr lang="da-DK" sz="2400" dirty="0"/>
          </a:p>
        </p:txBody>
      </p:sp>
      <p:sp>
        <p:nvSpPr>
          <p:cNvPr id="7" name="Tekstboks 6"/>
          <p:cNvSpPr txBox="1"/>
          <p:nvPr/>
        </p:nvSpPr>
        <p:spPr>
          <a:xfrm>
            <a:off x="7056107" y="4869161"/>
            <a:ext cx="459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a</a:t>
            </a:r>
          </a:p>
        </p:txBody>
      </p:sp>
      <p:sp>
        <p:nvSpPr>
          <p:cNvPr id="8" name="Tekstboks 7"/>
          <p:cNvSpPr txBox="1"/>
          <p:nvPr/>
        </p:nvSpPr>
        <p:spPr>
          <a:xfrm>
            <a:off x="9264352" y="292494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b</a:t>
            </a:r>
          </a:p>
        </p:txBody>
      </p:sp>
      <p:sp>
        <p:nvSpPr>
          <p:cNvPr id="9" name="Tekstboks 8"/>
          <p:cNvSpPr txBox="1"/>
          <p:nvPr/>
        </p:nvSpPr>
        <p:spPr>
          <a:xfrm>
            <a:off x="8496267" y="3933057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smtClean="0"/>
              <a:t>c</a:t>
            </a:r>
            <a:endParaRPr lang="da-DK" sz="2400" dirty="0"/>
          </a:p>
        </p:txBody>
      </p:sp>
      <p:sp>
        <p:nvSpPr>
          <p:cNvPr id="10" name="Tekstboks 9"/>
          <p:cNvSpPr txBox="1"/>
          <p:nvPr/>
        </p:nvSpPr>
        <p:spPr>
          <a:xfrm>
            <a:off x="1103445" y="6021289"/>
            <a:ext cx="5227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Korrigeret for alder, kohorte, og komorbiditet.</a:t>
            </a:r>
          </a:p>
          <a:p>
            <a:r>
              <a:rPr lang="da-DK" dirty="0"/>
              <a:t>a</a:t>
            </a:r>
            <a:r>
              <a:rPr lang="da-DK" dirty="0" smtClean="0"/>
              <a:t>:p&lt;0.05; b:p&lt;0.01; c:p&lt;0.001</a:t>
            </a:r>
            <a:endParaRPr lang="da-DK" dirty="0"/>
          </a:p>
        </p:txBody>
      </p:sp>
      <p:pic>
        <p:nvPicPr>
          <p:cNvPr id="11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88561" y="5836134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Vaskulær/Kollagen</a:t>
            </a:r>
            <a:r>
              <a:rPr lang="da-DK" dirty="0" smtClean="0"/>
              <a:t> Sygdomme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09600" y="1646238"/>
          <a:ext cx="1097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9264352" y="2636913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a</a:t>
            </a:r>
          </a:p>
        </p:txBody>
      </p:sp>
      <p:sp>
        <p:nvSpPr>
          <p:cNvPr id="8" name="Tekstboks 7"/>
          <p:cNvSpPr txBox="1"/>
          <p:nvPr/>
        </p:nvSpPr>
        <p:spPr>
          <a:xfrm>
            <a:off x="10704512" y="177281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b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1103445" y="6021289"/>
            <a:ext cx="5227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Korrigeret for alder, kohorte, og komorbiditet.</a:t>
            </a:r>
          </a:p>
          <a:p>
            <a:r>
              <a:rPr lang="da-DK" dirty="0"/>
              <a:t>a</a:t>
            </a:r>
            <a:r>
              <a:rPr lang="da-DK" dirty="0" smtClean="0"/>
              <a:t>:p&lt;0.05; b:p&lt;0.01; c:p&lt;0.001</a:t>
            </a:r>
            <a:endParaRPr lang="da-DK" dirty="0"/>
          </a:p>
        </p:txBody>
      </p:sp>
      <p:sp>
        <p:nvSpPr>
          <p:cNvPr id="11" name="Lige forbindelse 10"/>
          <p:cNvSpPr/>
          <p:nvPr/>
        </p:nvSpPr>
        <p:spPr>
          <a:xfrm>
            <a:off x="6911485" y="1772816"/>
            <a:ext cx="0" cy="35283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/>
          </a:p>
        </p:txBody>
      </p:sp>
      <p:pic>
        <p:nvPicPr>
          <p:cNvPr id="9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88561" y="5836134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Incidens</a:t>
            </a:r>
            <a:r>
              <a:rPr lang="da-DK" dirty="0" smtClean="0"/>
              <a:t> Alder 2000-2013</a:t>
            </a:r>
            <a:endParaRPr lang="da-DK" dirty="0"/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663662"/>
              </p:ext>
            </p:extLst>
          </p:nvPr>
        </p:nvGraphicFramePr>
        <p:xfrm>
          <a:off x="1103313" y="2052638"/>
          <a:ext cx="8156017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88561" y="5836134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429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Renale</a:t>
            </a:r>
            <a:r>
              <a:rPr lang="da-DK" dirty="0" smtClean="0"/>
              <a:t> Diagnoser</a:t>
            </a:r>
            <a:br>
              <a:rPr lang="da-DK" dirty="0" smtClean="0"/>
            </a:br>
            <a:r>
              <a:rPr lang="da-DK" dirty="0" smtClean="0"/>
              <a:t>2013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88561" y="5836134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772578"/>
          </a:xfrm>
        </p:spPr>
        <p:txBody>
          <a:bodyPr/>
          <a:lstStyle/>
          <a:p>
            <a:r>
              <a:rPr lang="da-DK" dirty="0" smtClean="0"/>
              <a:t>ERA-EDTA Diagnoser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364030"/>
              </p:ext>
            </p:extLst>
          </p:nvPr>
        </p:nvGraphicFramePr>
        <p:xfrm>
          <a:off x="6091428" y="1391056"/>
          <a:ext cx="5292854" cy="5073670"/>
        </p:xfrm>
        <a:graphic>
          <a:graphicData uri="http://schemas.openxmlformats.org/drawingml/2006/table">
            <a:tbl>
              <a:tblPr/>
              <a:tblGrid>
                <a:gridCol w="672075"/>
                <a:gridCol w="480053"/>
                <a:gridCol w="2112235"/>
                <a:gridCol w="2028491"/>
              </a:tblGrid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DN07.8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59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Nephropatia</a:t>
                      </a: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9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heriditaria</a:t>
                      </a: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(anden type)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Arvelige nyrelidelser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DN07.9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50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Nephropathia heriditaria (uspec.)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Arvelige nyrelidelser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DN11.0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24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Pyelonephritis chronica (reflux)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Pyelonefritis chron./Nefrolithiasis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DN11.1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23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Pyelonephritis chron obstr (erhverv)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Pyelonefritis chron./Nefrolithiasis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DN11.8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29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Pyelonephr chron (anden form)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Pyelonefritis chron./Nefrolithiasis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68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DN11.9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20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Pyelonephritis chronica non spec.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Pyelonefritis chron./Nefrolithiasis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DN14.0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31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Nephropatia tubulointerstit. (analget.)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Nephropathia interstitialis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DN14.1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39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Nephropatia tubulointerstit. (medicin)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Nephropathia interstitialis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DN15.0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94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Nephropathia</a:t>
                      </a: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(Balkan)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Andet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DN15.8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39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Anden specificeret tubulointerstit.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Nephropathia interstitialis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DN15.9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30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Nephropatia tubulointerstit. (-spec)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Nephropathia interstitialis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9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DN17.1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90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ATN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Andet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DN18.8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99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Andre former for nyreinsuff.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Andet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9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DN18.9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00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Uraemia</a:t>
                      </a: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non </a:t>
                      </a:r>
                      <a:r>
                        <a:rPr lang="da-DK" sz="9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specificata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Uraemia non specificata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DN20.9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25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Nefrolithiasis uden specifikation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Pyelonefritis chron./Nefrolithiasis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9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DN28.0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75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Iskæmi</a:t>
                      </a: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da-DK" sz="9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kolesterolemboli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DN31.9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21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Neurogen</a:t>
                      </a: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blære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Pyelonefritis</a:t>
                      </a: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9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chron./Nefrolithiasis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DQ60.5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60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Hypoplasia</a:t>
                      </a: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9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congenita</a:t>
                      </a: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9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renis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Arvelige nyrelidelser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DQ61.1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42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Ren polycysticus infantilis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Cystiske nyrelidelser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DQ61.2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41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Ren </a:t>
                      </a:r>
                      <a:r>
                        <a:rPr lang="da-DK" sz="9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polycysticus</a:t>
                      </a: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da-DK" sz="9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adult</a:t>
                      </a: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type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Cystiske nyrelidelser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DQ61.4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63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Dysplasia</a:t>
                      </a: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9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renis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Arvelige nyrelidelser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9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DQ61.5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49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Medullær svampenyre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Cystiske nyrelidelser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DQ61.8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43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Ren cysticus medullaris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Cystiske nyrelidelser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DQ61.9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40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Morbus</a:t>
                      </a: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9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cysticus</a:t>
                      </a: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9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renis</a:t>
                      </a: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(uden </a:t>
                      </a:r>
                      <a:r>
                        <a:rPr lang="da-DK" sz="9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spec</a:t>
                      </a: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.)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Cystiske nyrelidelser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DQ62.0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22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Pyelonephritis</a:t>
                      </a: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9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chron</a:t>
                      </a: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9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obstr</a:t>
                      </a: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da-DK" sz="9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cong</a:t>
                      </a: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.)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Pyelonefritis chron./Nefrolithiasis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9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DQ79.8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66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Prune Belly syndrome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Arvelige nyrelidelser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DQ87.2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59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Negle-patella syndrom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Arvelige nyrelidelser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9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DQ87.8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51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Alports syndrom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Arvelige nyrelidelser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0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DQ89.9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59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Tynd basalmembran syndrom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Arvelige nyrelidelser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96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DS37.0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96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Contusio renis</a:t>
                      </a:r>
                      <a:endParaRPr lang="da-DK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9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Andet</a:t>
                      </a:r>
                      <a:endParaRPr lang="da-DK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061" marR="8353" marT="6265" marB="62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Pladsholder til ind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652809"/>
              </p:ext>
            </p:extLst>
          </p:nvPr>
        </p:nvGraphicFramePr>
        <p:xfrm>
          <a:off x="970859" y="1330223"/>
          <a:ext cx="4800533" cy="5091511"/>
        </p:xfrm>
        <a:graphic>
          <a:graphicData uri="http://schemas.openxmlformats.org/drawingml/2006/table">
            <a:tbl>
              <a:tblPr/>
              <a:tblGrid>
                <a:gridCol w="480053"/>
                <a:gridCol w="672075"/>
                <a:gridCol w="1909517"/>
                <a:gridCol w="1738888"/>
              </a:tblGrid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FFFFFF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ICD10 kode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32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FFFFFF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EDTA kode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32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FFFFFF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Beskrivelse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32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FFFFFF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Gruppe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32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CD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DA18.1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91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Tuberkulose i nyre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Andet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DC68.9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95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Neoplasma org. Urinarii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Andet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DC90.0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82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Myelomatosis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90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DD59.3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88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Hæmolytisk uræmisk syndrom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DD69.0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85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Henoch-Schönleins purpura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DD89.1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78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Cryoglobulinæmi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DE10.2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80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Diabetes (IDDM)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DE11.2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81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Diabetes (NIDDM)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DE72.0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52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Cystinosis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Arvelige nyrelidelser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DE74.8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53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Oxalosis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Arvelige nyrelidelser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DE75.2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54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Fabry's sygdom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Arvelige nyrelidelser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90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DE83.5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93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Nephrocalcinosis/hypercalcaemia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Andet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DE85.9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83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Amyloidosis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90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DI12.0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72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Morbus hypertensivus renalis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DM10.3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92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Arthritis urica nephropathica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Andet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DM30.0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73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Polyarteritis nodosa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DM31.0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86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Goodpasture's</a:t>
                      </a: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syndrome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76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DM31.3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74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Wegeners </a:t>
                      </a:r>
                      <a:r>
                        <a:rPr lang="da-DK" sz="8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granulomatose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DM31.8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79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Nekrotiserende</a:t>
                      </a: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vasculit</a:t>
                      </a: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(andre/</a:t>
                      </a: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spec</a:t>
                      </a: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.)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90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DM31.9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70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Nekrotiserende vasculit (uden spec.)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DM32.1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84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Lupus </a:t>
                      </a: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erythematosis</a:t>
                      </a: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disseminatus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DM34.9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87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Sclerodermia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DM35.2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89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Behcet's sygdom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90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DM35.9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89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Generaliseret bindevævslidelse (spec.)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Systemsygdomme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DN02.8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12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Bergers IgA nefrit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Glomerulonefritis</a:t>
                      </a: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chron</a:t>
                      </a: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.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DN03.1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11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Fokal segmental GN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Glomerulonefritis</a:t>
                      </a: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8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chron</a:t>
                      </a: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.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DN03.2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14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Menbranøs GN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Glomerulonefritis chron.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DN03.3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19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Mesangioproliferativ GN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Glomerulonefritis</a:t>
                      </a: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8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chron</a:t>
                      </a: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.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DN03.4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19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Endokapillær GN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Glomerulonefritis</a:t>
                      </a: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chron</a:t>
                      </a: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.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90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DN03.5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15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Membranoproliferativ GN type 1/3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Glomerulonefritis</a:t>
                      </a: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8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chron</a:t>
                      </a: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.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DN03.6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13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Membranoproliferativ GN type 2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Glomerulonefritis</a:t>
                      </a: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chron</a:t>
                      </a: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.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DN03.7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16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Rapidly progressive GN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Glomerulonefritis</a:t>
                      </a: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800" b="1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chron</a:t>
                      </a:r>
                      <a:r>
                        <a:rPr lang="da-DK" sz="800" b="1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.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DN03.8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19</a:t>
                      </a:r>
                      <a:endParaRPr lang="da-DK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GN </a:t>
                      </a: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specificata</a:t>
                      </a: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med histologi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Glomerulonefritis</a:t>
                      </a: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a-DK" sz="800" dirty="0" err="1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chron</a:t>
                      </a:r>
                      <a:r>
                        <a:rPr lang="da-DK" sz="800" dirty="0">
                          <a:solidFill>
                            <a:srgbClr val="000000"/>
                          </a:solidFill>
                          <a:latin typeface="MS Sans Serif"/>
                          <a:ea typeface="Times New Roman"/>
                          <a:cs typeface="Times New Roman"/>
                        </a:rPr>
                        <a:t>.</a:t>
                      </a:r>
                      <a:endParaRPr lang="da-DK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2696" marR="4232" marT="3174" marB="317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88561" y="5836134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559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Sjældne diagnoser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09600" y="1646238"/>
          <a:ext cx="1097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88561" y="5836134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Alder ved ESRD (År)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09600" y="1646238"/>
          <a:ext cx="1097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6059424" y="620572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Age (</a:t>
            </a:r>
            <a:r>
              <a:rPr lang="da-DK" dirty="0" err="1" smtClean="0"/>
              <a:t>Mean</a:t>
            </a:r>
            <a:r>
              <a:rPr lang="da-DK" dirty="0" smtClean="0"/>
              <a:t>)</a:t>
            </a:r>
            <a:endParaRPr lang="da-DK" dirty="0"/>
          </a:p>
        </p:txBody>
      </p:sp>
      <p:pic>
        <p:nvPicPr>
          <p:cNvPr id="6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88561" y="5836134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Kønsforskelle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09600" y="1646238"/>
          <a:ext cx="1097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88561" y="5836134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Høj Komorbiditet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09600" y="1646238"/>
          <a:ext cx="1097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88561" y="5836134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018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Median Overlevelse (År)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00246"/>
              </p:ext>
            </p:extLst>
          </p:nvPr>
        </p:nvGraphicFramePr>
        <p:xfrm>
          <a:off x="609600" y="1646238"/>
          <a:ext cx="1097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88561" y="5836134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Relativ Mortalitet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812036"/>
              </p:ext>
            </p:extLst>
          </p:nvPr>
        </p:nvGraphicFramePr>
        <p:xfrm>
          <a:off x="609600" y="1646238"/>
          <a:ext cx="10972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1103445" y="6021289"/>
            <a:ext cx="5227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Korrigeret for alder, kohorte, og komorbiditet.</a:t>
            </a:r>
          </a:p>
          <a:p>
            <a:r>
              <a:rPr lang="da-DK" dirty="0"/>
              <a:t>a</a:t>
            </a:r>
            <a:r>
              <a:rPr lang="da-DK" dirty="0" smtClean="0"/>
              <a:t>:p&lt;0.05; b:p&lt;0.01; c:p&lt;0.001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5807968" y="4077073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smtClean="0"/>
              <a:t>c</a:t>
            </a:r>
            <a:endParaRPr lang="da-DK" sz="2400" dirty="0"/>
          </a:p>
        </p:txBody>
      </p:sp>
      <p:sp>
        <p:nvSpPr>
          <p:cNvPr id="7" name="Tekstboks 6"/>
          <p:cNvSpPr txBox="1"/>
          <p:nvPr/>
        </p:nvSpPr>
        <p:spPr>
          <a:xfrm>
            <a:off x="10608501" y="1916833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smtClean="0"/>
              <a:t>c</a:t>
            </a:r>
            <a:endParaRPr lang="da-DK" sz="2400" dirty="0"/>
          </a:p>
        </p:txBody>
      </p:sp>
      <p:sp>
        <p:nvSpPr>
          <p:cNvPr id="8" name="Tekstboks 7"/>
          <p:cNvSpPr txBox="1"/>
          <p:nvPr/>
        </p:nvSpPr>
        <p:spPr>
          <a:xfrm>
            <a:off x="5807968" y="436510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a</a:t>
            </a:r>
          </a:p>
        </p:txBody>
      </p:sp>
      <p:sp>
        <p:nvSpPr>
          <p:cNvPr id="9" name="Tekstboks 8"/>
          <p:cNvSpPr txBox="1"/>
          <p:nvPr/>
        </p:nvSpPr>
        <p:spPr>
          <a:xfrm>
            <a:off x="9552384" y="249289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b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5807968" y="4653137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smtClean="0"/>
              <a:t>c</a:t>
            </a:r>
            <a:endParaRPr lang="da-DK" sz="2400" dirty="0"/>
          </a:p>
        </p:txBody>
      </p:sp>
      <p:sp>
        <p:nvSpPr>
          <p:cNvPr id="11" name="Tekstboks 10"/>
          <p:cNvSpPr txBox="1"/>
          <p:nvPr/>
        </p:nvSpPr>
        <p:spPr>
          <a:xfrm>
            <a:off x="8496267" y="2780929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smtClean="0"/>
              <a:t>c</a:t>
            </a:r>
            <a:endParaRPr lang="da-DK" sz="2400" dirty="0"/>
          </a:p>
        </p:txBody>
      </p:sp>
      <p:sp>
        <p:nvSpPr>
          <p:cNvPr id="12" name="Tekstboks 11"/>
          <p:cNvSpPr txBox="1"/>
          <p:nvPr/>
        </p:nvSpPr>
        <p:spPr>
          <a:xfrm>
            <a:off x="10608501" y="1628801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smtClean="0"/>
              <a:t>c</a:t>
            </a:r>
            <a:endParaRPr lang="da-DK" sz="2400" dirty="0"/>
          </a:p>
        </p:txBody>
      </p:sp>
      <p:pic>
        <p:nvPicPr>
          <p:cNvPr id="13" name="Picture 4" descr="C:\Documents and Settings\james heaf\Dokumenter\LANDSREGISTER a\Koder go Logoer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88561" y="5836134"/>
            <a:ext cx="76835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7970</TotalTime>
  <Words>653</Words>
  <Application>Microsoft Office PowerPoint</Application>
  <PresentationFormat>Widescreen</PresentationFormat>
  <Paragraphs>307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MS Sans Serif</vt:lpstr>
      <vt:lpstr>Rockwell</vt:lpstr>
      <vt:lpstr>Times New Roman</vt:lpstr>
      <vt:lpstr>Wingdings 3</vt:lpstr>
      <vt:lpstr>Ion</vt:lpstr>
      <vt:lpstr>PowerPoint-præsentation</vt:lpstr>
      <vt:lpstr>Renale Diagnoser 2013</vt:lpstr>
      <vt:lpstr>ERA-EDTA Diagnoser</vt:lpstr>
      <vt:lpstr>Sjældne diagnoser</vt:lpstr>
      <vt:lpstr>Alder ved ESRD (År)</vt:lpstr>
      <vt:lpstr>Kønsforskelle</vt:lpstr>
      <vt:lpstr>Høj Komorbiditet</vt:lpstr>
      <vt:lpstr>Median Overlevelse (År)</vt:lpstr>
      <vt:lpstr>Relativ Mortalitet</vt:lpstr>
      <vt:lpstr>Ændring i Relativ Mortalitet  1990-94 til 2005-2013</vt:lpstr>
      <vt:lpstr>Glomerulonefritis Relativ Mortalitet</vt:lpstr>
      <vt:lpstr>Vaskulær/Kollagen Sygdomme</vt:lpstr>
      <vt:lpstr>Incidens Alder 2000-2013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DNSL  Årsrapport 2013</dc:title>
  <dc:creator>james heaf</dc:creator>
  <cp:lastModifiedBy>james heaf</cp:lastModifiedBy>
  <cp:revision>23</cp:revision>
  <dcterms:created xsi:type="dcterms:W3CDTF">2014-03-01T09:50:08Z</dcterms:created>
  <dcterms:modified xsi:type="dcterms:W3CDTF">2014-07-05T09:22:56Z</dcterms:modified>
</cp:coreProperties>
</file>