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92" r:id="rId3"/>
    <p:sldId id="293" r:id="rId4"/>
    <p:sldId id="296" r:id="rId5"/>
    <p:sldId id="294" r:id="rId6"/>
    <p:sldId id="297" r:id="rId7"/>
    <p:sldId id="298" r:id="rId8"/>
    <p:sldId id="300" r:id="rId9"/>
    <p:sldId id="301" r:id="rId10"/>
    <p:sldId id="302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DNSL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da-DK"/>
              </a:p>
            </c:txPr>
            <c:showCatName val="1"/>
            <c:showPercent val="1"/>
            <c:showLeaderLines val="1"/>
          </c:dLbls>
          <c:cat>
            <c:strRef>
              <c:f>'Ark1'!$A$2:$A$10</c:f>
              <c:strCache>
                <c:ptCount val="9"/>
                <c:pt idx="0">
                  <c:v>Infektion</c:v>
                </c:pt>
                <c:pt idx="1">
                  <c:v>Cancer</c:v>
                </c:pt>
                <c:pt idx="2">
                  <c:v>Hjerte</c:v>
                </c:pt>
                <c:pt idx="3">
                  <c:v>AMI</c:v>
                </c:pt>
                <c:pt idx="4">
                  <c:v>Institio</c:v>
                </c:pt>
                <c:pt idx="5">
                  <c:v>Vask</c:v>
                </c:pt>
                <c:pt idx="6">
                  <c:v>Uræmi</c:v>
                </c:pt>
                <c:pt idx="7">
                  <c:v>Ukendt</c:v>
                </c:pt>
                <c:pt idx="8">
                  <c:v>Andet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1837</c:v>
                </c:pt>
                <c:pt idx="1">
                  <c:v>907</c:v>
                </c:pt>
                <c:pt idx="2">
                  <c:v>970</c:v>
                </c:pt>
                <c:pt idx="3">
                  <c:v>802</c:v>
                </c:pt>
                <c:pt idx="4">
                  <c:v>1766</c:v>
                </c:pt>
                <c:pt idx="5">
                  <c:v>884</c:v>
                </c:pt>
                <c:pt idx="6">
                  <c:v>1122</c:v>
                </c:pt>
                <c:pt idx="7">
                  <c:v>1103</c:v>
                </c:pt>
                <c:pt idx="8">
                  <c:v>788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SST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Infekt</a:t>
                    </a:r>
                    <a:r>
                      <a:rPr lang="en-US"/>
                      <a:t>
11%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Vask</a:t>
                    </a:r>
                    <a:r>
                      <a:rPr lang="en-US" dirty="0"/>
                      <a:t>
8%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da-DK"/>
              </a:p>
            </c:txPr>
            <c:showCatName val="1"/>
            <c:showPercent val="1"/>
            <c:showLeaderLines val="1"/>
          </c:dLbls>
          <c:cat>
            <c:strRef>
              <c:f>'Ark1'!$A$2:$A$10</c:f>
              <c:strCache>
                <c:ptCount val="9"/>
                <c:pt idx="0">
                  <c:v>Infektion</c:v>
                </c:pt>
                <c:pt idx="1">
                  <c:v>Cancer</c:v>
                </c:pt>
                <c:pt idx="2">
                  <c:v>Hjerte</c:v>
                </c:pt>
                <c:pt idx="3">
                  <c:v>AMI</c:v>
                </c:pt>
                <c:pt idx="4">
                  <c:v>Institio</c:v>
                </c:pt>
                <c:pt idx="5">
                  <c:v>Vaskulær</c:v>
                </c:pt>
                <c:pt idx="6">
                  <c:v>Uræmi</c:v>
                </c:pt>
                <c:pt idx="7">
                  <c:v>Ukendt</c:v>
                </c:pt>
                <c:pt idx="8">
                  <c:v>Andet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1068</c:v>
                </c:pt>
                <c:pt idx="1">
                  <c:v>732</c:v>
                </c:pt>
                <c:pt idx="2">
                  <c:v>1215</c:v>
                </c:pt>
                <c:pt idx="3">
                  <c:v>720</c:v>
                </c:pt>
                <c:pt idx="4">
                  <c:v>309</c:v>
                </c:pt>
                <c:pt idx="5">
                  <c:v>786</c:v>
                </c:pt>
                <c:pt idx="6">
                  <c:v>3304</c:v>
                </c:pt>
                <c:pt idx="7">
                  <c:v>303</c:v>
                </c:pt>
                <c:pt idx="8">
                  <c:v>1114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DNSL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da-DK"/>
              </a:p>
            </c:txPr>
            <c:showCatName val="1"/>
            <c:showPercent val="1"/>
            <c:showLeaderLines val="1"/>
          </c:dLbls>
          <c:cat>
            <c:strRef>
              <c:f>'Ark1'!$A$2:$A$10</c:f>
              <c:strCache>
                <c:ptCount val="9"/>
                <c:pt idx="0">
                  <c:v>Infektion</c:v>
                </c:pt>
                <c:pt idx="1">
                  <c:v>Cancer</c:v>
                </c:pt>
                <c:pt idx="2">
                  <c:v>Hjerte</c:v>
                </c:pt>
                <c:pt idx="3">
                  <c:v>AMI</c:v>
                </c:pt>
                <c:pt idx="4">
                  <c:v>Institio</c:v>
                </c:pt>
                <c:pt idx="5">
                  <c:v>Vask</c:v>
                </c:pt>
                <c:pt idx="6">
                  <c:v>Uræmi</c:v>
                </c:pt>
                <c:pt idx="7">
                  <c:v>Ukendt</c:v>
                </c:pt>
                <c:pt idx="8">
                  <c:v>Andet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1727</c:v>
                </c:pt>
                <c:pt idx="1">
                  <c:v>892</c:v>
                </c:pt>
                <c:pt idx="2">
                  <c:v>876</c:v>
                </c:pt>
                <c:pt idx="3">
                  <c:v>767</c:v>
                </c:pt>
                <c:pt idx="4">
                  <c:v>1586</c:v>
                </c:pt>
                <c:pt idx="5">
                  <c:v>827</c:v>
                </c:pt>
                <c:pt idx="6">
                  <c:v>1122</c:v>
                </c:pt>
                <c:pt idx="7">
                  <c:v>982</c:v>
                </c:pt>
                <c:pt idx="8">
                  <c:v>714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SST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Infekt</a:t>
                    </a:r>
                    <a:r>
                      <a:rPr lang="en-US"/>
                      <a:t>
11%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Vask</a:t>
                    </a:r>
                    <a:r>
                      <a:rPr lang="en-US" dirty="0"/>
                      <a:t>
8%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da-DK"/>
              </a:p>
            </c:txPr>
            <c:showCatName val="1"/>
            <c:showPercent val="1"/>
            <c:showLeaderLines val="1"/>
          </c:dLbls>
          <c:cat>
            <c:strRef>
              <c:f>'Ark1'!$A$2:$A$10</c:f>
              <c:strCache>
                <c:ptCount val="9"/>
                <c:pt idx="0">
                  <c:v>Infektion</c:v>
                </c:pt>
                <c:pt idx="1">
                  <c:v>Cancer</c:v>
                </c:pt>
                <c:pt idx="2">
                  <c:v>Hjerte</c:v>
                </c:pt>
                <c:pt idx="3">
                  <c:v>AMI</c:v>
                </c:pt>
                <c:pt idx="4">
                  <c:v>Institio</c:v>
                </c:pt>
                <c:pt idx="5">
                  <c:v>Vaskulær</c:v>
                </c:pt>
                <c:pt idx="6">
                  <c:v>Uræmi</c:v>
                </c:pt>
                <c:pt idx="7">
                  <c:v>Ukendt</c:v>
                </c:pt>
                <c:pt idx="8">
                  <c:v>Andet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1365</c:v>
                </c:pt>
                <c:pt idx="1">
                  <c:v>929</c:v>
                </c:pt>
                <c:pt idx="2">
                  <c:v>1798</c:v>
                </c:pt>
                <c:pt idx="3">
                  <c:v>859</c:v>
                </c:pt>
                <c:pt idx="4">
                  <c:v>312</c:v>
                </c:pt>
                <c:pt idx="5">
                  <c:v>1143</c:v>
                </c:pt>
                <c:pt idx="6">
                  <c:v>643</c:v>
                </c:pt>
                <c:pt idx="7">
                  <c:v>303</c:v>
                </c:pt>
                <c:pt idx="8">
                  <c:v>1513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32"/>
  <c:chart>
    <c:plotArea>
      <c:layout/>
      <c:barChart>
        <c:barDir val="bar"/>
        <c:grouping val="percentStacked"/>
        <c:ser>
          <c:idx val="0"/>
          <c:order val="0"/>
          <c:tx>
            <c:strRef>
              <c:f>'Ark1'!$B$1</c:f>
              <c:strCache>
                <c:ptCount val="1"/>
                <c:pt idx="0">
                  <c:v>Enig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Infektion</c:v>
                </c:pt>
                <c:pt idx="1">
                  <c:v>AMI</c:v>
                </c:pt>
                <c:pt idx="2">
                  <c:v>Hjerte</c:v>
                </c:pt>
                <c:pt idx="3">
                  <c:v>Institio</c:v>
                </c:pt>
                <c:pt idx="4">
                  <c:v>Vaskulær</c:v>
                </c:pt>
                <c:pt idx="5">
                  <c:v>Cancer</c:v>
                </c:pt>
                <c:pt idx="6">
                  <c:v>Andet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522</c:v>
                </c:pt>
                <c:pt idx="1">
                  <c:v>282</c:v>
                </c:pt>
                <c:pt idx="2">
                  <c:v>236</c:v>
                </c:pt>
                <c:pt idx="3">
                  <c:v>92</c:v>
                </c:pt>
                <c:pt idx="4">
                  <c:v>23</c:v>
                </c:pt>
                <c:pt idx="5">
                  <c:v>464</c:v>
                </c:pt>
                <c:pt idx="6">
                  <c:v>208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Subdiagnose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Infektion</c:v>
                </c:pt>
                <c:pt idx="1">
                  <c:v>AMI</c:v>
                </c:pt>
                <c:pt idx="2">
                  <c:v>Hjerte</c:v>
                </c:pt>
                <c:pt idx="3">
                  <c:v>Institio</c:v>
                </c:pt>
                <c:pt idx="4">
                  <c:v>Vaskulær</c:v>
                </c:pt>
                <c:pt idx="5">
                  <c:v>Cancer</c:v>
                </c:pt>
                <c:pt idx="6">
                  <c:v>Andet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>
                  <c:v>442</c:v>
                </c:pt>
                <c:pt idx="1">
                  <c:v>156</c:v>
                </c:pt>
                <c:pt idx="2">
                  <c:v>297</c:v>
                </c:pt>
                <c:pt idx="3">
                  <c:v>279</c:v>
                </c:pt>
                <c:pt idx="4">
                  <c:v>303</c:v>
                </c:pt>
                <c:pt idx="5">
                  <c:v>282</c:v>
                </c:pt>
                <c:pt idx="6">
                  <c:v>135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Relateret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Infektion</c:v>
                </c:pt>
                <c:pt idx="1">
                  <c:v>AMI</c:v>
                </c:pt>
                <c:pt idx="2">
                  <c:v>Hjerte</c:v>
                </c:pt>
                <c:pt idx="3">
                  <c:v>Institio</c:v>
                </c:pt>
                <c:pt idx="4">
                  <c:v>Vaskulær</c:v>
                </c:pt>
                <c:pt idx="5">
                  <c:v>Cancer</c:v>
                </c:pt>
                <c:pt idx="6">
                  <c:v>Andet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0</c:v>
                </c:pt>
                <c:pt idx="1">
                  <c:v>238</c:v>
                </c:pt>
                <c:pt idx="2">
                  <c:v>158</c:v>
                </c:pt>
                <c:pt idx="3">
                  <c:v>613</c:v>
                </c:pt>
                <c:pt idx="4">
                  <c:v>90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Hjerte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Infektion</c:v>
                </c:pt>
                <c:pt idx="1">
                  <c:v>AMI</c:v>
                </c:pt>
                <c:pt idx="2">
                  <c:v>Hjerte</c:v>
                </c:pt>
                <c:pt idx="3">
                  <c:v>Institio</c:v>
                </c:pt>
                <c:pt idx="4">
                  <c:v>Vaskulær</c:v>
                </c:pt>
                <c:pt idx="5">
                  <c:v>Cancer</c:v>
                </c:pt>
                <c:pt idx="6">
                  <c:v>Andet</c:v>
                </c:pt>
              </c:strCache>
            </c:strRef>
          </c:cat>
          <c:val>
            <c:numRef>
              <c:f>'Ark1'!$E$2:$E$8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Forskellig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Infektion</c:v>
                </c:pt>
                <c:pt idx="1">
                  <c:v>AMI</c:v>
                </c:pt>
                <c:pt idx="2">
                  <c:v>Hjerte</c:v>
                </c:pt>
                <c:pt idx="3">
                  <c:v>Institio</c:v>
                </c:pt>
                <c:pt idx="4">
                  <c:v>Vaskulær</c:v>
                </c:pt>
                <c:pt idx="5">
                  <c:v>Cancer</c:v>
                </c:pt>
                <c:pt idx="6">
                  <c:v>Andet</c:v>
                </c:pt>
              </c:strCache>
            </c:strRef>
          </c:cat>
          <c:val>
            <c:numRef>
              <c:f>'Ark1'!$F$2:$F$8</c:f>
              <c:numCache>
                <c:formatCode>General</c:formatCode>
                <c:ptCount val="7"/>
                <c:pt idx="0">
                  <c:v>740</c:v>
                </c:pt>
                <c:pt idx="1">
                  <c:v>126</c:v>
                </c:pt>
                <c:pt idx="2">
                  <c:v>241</c:v>
                </c:pt>
                <c:pt idx="3">
                  <c:v>661</c:v>
                </c:pt>
                <c:pt idx="4">
                  <c:v>137</c:v>
                </c:pt>
                <c:pt idx="5">
                  <c:v>93</c:v>
                </c:pt>
                <c:pt idx="6">
                  <c:v>404</c:v>
                </c:pt>
              </c:numCache>
            </c:numRef>
          </c:val>
        </c:ser>
        <c:overlap val="100"/>
        <c:axId val="248520704"/>
        <c:axId val="248522240"/>
      </c:barChart>
      <c:catAx>
        <c:axId val="248520704"/>
        <c:scaling>
          <c:orientation val="minMax"/>
        </c:scaling>
        <c:axPos val="l"/>
        <c:tickLblPos val="nextTo"/>
        <c:crossAx val="248522240"/>
        <c:crosses val="autoZero"/>
        <c:auto val="1"/>
        <c:lblAlgn val="ctr"/>
        <c:lblOffset val="100"/>
      </c:catAx>
      <c:valAx>
        <c:axId val="248522240"/>
        <c:scaling>
          <c:orientation val="minMax"/>
        </c:scaling>
        <c:axPos val="b"/>
        <c:majorGridlines/>
        <c:numFmt formatCode="0%" sourceLinked="1"/>
        <c:tickLblPos val="nextTo"/>
        <c:crossAx val="2485207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da-DK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Institio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da-DK"/>
              </a:p>
            </c:txPr>
            <c:showCatName val="1"/>
            <c:showPercent val="1"/>
            <c:showLeaderLines val="1"/>
          </c:dLbls>
          <c:cat>
            <c:strRef>
              <c:f>'Ark1'!$A$2:$A$10</c:f>
              <c:strCache>
                <c:ptCount val="9"/>
                <c:pt idx="0">
                  <c:v>Infektion</c:v>
                </c:pt>
                <c:pt idx="1">
                  <c:v>Cancer</c:v>
                </c:pt>
                <c:pt idx="2">
                  <c:v>Hjerte</c:v>
                </c:pt>
                <c:pt idx="3">
                  <c:v>AMI</c:v>
                </c:pt>
                <c:pt idx="4">
                  <c:v>Institio</c:v>
                </c:pt>
                <c:pt idx="5">
                  <c:v>Vask</c:v>
                </c:pt>
                <c:pt idx="6">
                  <c:v>Uræmi</c:v>
                </c:pt>
                <c:pt idx="7">
                  <c:v>Ukendt</c:v>
                </c:pt>
                <c:pt idx="8">
                  <c:v>Andet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114</c:v>
                </c:pt>
                <c:pt idx="1">
                  <c:v>42</c:v>
                </c:pt>
                <c:pt idx="2">
                  <c:v>326</c:v>
                </c:pt>
                <c:pt idx="3">
                  <c:v>191</c:v>
                </c:pt>
                <c:pt idx="4">
                  <c:v>92</c:v>
                </c:pt>
                <c:pt idx="5">
                  <c:v>92</c:v>
                </c:pt>
                <c:pt idx="6">
                  <c:v>527</c:v>
                </c:pt>
                <c:pt idx="7">
                  <c:v>88</c:v>
                </c:pt>
                <c:pt idx="8">
                  <c:v>173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Uræmi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Infekt</a:t>
                    </a:r>
                    <a:r>
                      <a:rPr lang="en-US"/>
                      <a:t>
11%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Vask</a:t>
                    </a:r>
                    <a:r>
                      <a:rPr lang="en-US" dirty="0"/>
                      <a:t>
8%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da-DK"/>
              </a:p>
            </c:txPr>
            <c:showCatName val="1"/>
            <c:showPercent val="1"/>
            <c:showLeaderLines val="1"/>
          </c:dLbls>
          <c:cat>
            <c:strRef>
              <c:f>'Ark1'!$A$2:$A$10</c:f>
              <c:strCache>
                <c:ptCount val="9"/>
                <c:pt idx="0">
                  <c:v>Infektion</c:v>
                </c:pt>
                <c:pt idx="1">
                  <c:v>Cancer</c:v>
                </c:pt>
                <c:pt idx="2">
                  <c:v>Hjerte</c:v>
                </c:pt>
                <c:pt idx="3">
                  <c:v>AMI</c:v>
                </c:pt>
                <c:pt idx="4">
                  <c:v>Institio</c:v>
                </c:pt>
                <c:pt idx="5">
                  <c:v>Vaskulær</c:v>
                </c:pt>
                <c:pt idx="6">
                  <c:v>Uræmi</c:v>
                </c:pt>
                <c:pt idx="7">
                  <c:v>Ukendt</c:v>
                </c:pt>
                <c:pt idx="8">
                  <c:v>Andet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73</c:v>
                </c:pt>
                <c:pt idx="1">
                  <c:v>32</c:v>
                </c:pt>
                <c:pt idx="2">
                  <c:v>85</c:v>
                </c:pt>
                <c:pt idx="3">
                  <c:v>19</c:v>
                </c:pt>
                <c:pt idx="4">
                  <c:v>27</c:v>
                </c:pt>
                <c:pt idx="5">
                  <c:v>55</c:v>
                </c:pt>
                <c:pt idx="6">
                  <c:v>643</c:v>
                </c:pt>
                <c:pt idx="7">
                  <c:v>13</c:v>
                </c:pt>
                <c:pt idx="8">
                  <c:v>103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Ukendt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da-DK"/>
              </a:p>
            </c:txPr>
            <c:showCatName val="1"/>
            <c:showPercent val="1"/>
            <c:showLeaderLines val="1"/>
          </c:dLbls>
          <c:cat>
            <c:strRef>
              <c:f>'Ark1'!$A$2:$A$10</c:f>
              <c:strCache>
                <c:ptCount val="9"/>
                <c:pt idx="0">
                  <c:v>Infektion</c:v>
                </c:pt>
                <c:pt idx="1">
                  <c:v>Cancer</c:v>
                </c:pt>
                <c:pt idx="2">
                  <c:v>Hjerte</c:v>
                </c:pt>
                <c:pt idx="3">
                  <c:v>AMI</c:v>
                </c:pt>
                <c:pt idx="4">
                  <c:v>Institio</c:v>
                </c:pt>
                <c:pt idx="5">
                  <c:v>Vask</c:v>
                </c:pt>
                <c:pt idx="6">
                  <c:v>Uræmi</c:v>
                </c:pt>
                <c:pt idx="7">
                  <c:v>Ukendt</c:v>
                </c:pt>
                <c:pt idx="8">
                  <c:v>Andet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106</c:v>
                </c:pt>
                <c:pt idx="1">
                  <c:v>51</c:v>
                </c:pt>
                <c:pt idx="2">
                  <c:v>123</c:v>
                </c:pt>
                <c:pt idx="3">
                  <c:v>87</c:v>
                </c:pt>
                <c:pt idx="4">
                  <c:v>37</c:v>
                </c:pt>
                <c:pt idx="5">
                  <c:v>75</c:v>
                </c:pt>
                <c:pt idx="6">
                  <c:v>335</c:v>
                </c:pt>
                <c:pt idx="7">
                  <c:v>94</c:v>
                </c:pt>
                <c:pt idx="8">
                  <c:v>100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6"/>
  <c:chart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9552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 err="1" smtClean="0"/>
              <a:t>This</a:t>
            </a:r>
            <a:r>
              <a:rPr lang="da-DK" sz="4000" dirty="0" smtClean="0"/>
              <a:t> Power Point </a:t>
            </a:r>
            <a:r>
              <a:rPr lang="da-DK" sz="4000" dirty="0" err="1" smtClean="0"/>
              <a:t>presentation</a:t>
            </a:r>
            <a:r>
              <a:rPr lang="da-DK" sz="4000" dirty="0" smtClean="0"/>
              <a:t> </a:t>
            </a:r>
            <a:r>
              <a:rPr lang="da-DK" sz="4000" dirty="0" err="1" smtClean="0"/>
              <a:t>belongs</a:t>
            </a:r>
            <a:r>
              <a:rPr lang="da-DK" sz="4000" dirty="0" smtClean="0"/>
              <a:t> to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, </a:t>
            </a:r>
            <a:r>
              <a:rPr lang="da-DK" sz="4000" dirty="0" err="1" smtClean="0"/>
              <a:t>which</a:t>
            </a:r>
            <a:r>
              <a:rPr lang="da-DK" sz="4000" dirty="0" smtClean="0"/>
              <a:t> </a:t>
            </a:r>
            <a:r>
              <a:rPr lang="da-DK" sz="4000" dirty="0" err="1" smtClean="0"/>
              <a:t>owns</a:t>
            </a:r>
            <a:r>
              <a:rPr lang="da-DK" sz="4000" dirty="0" smtClean="0"/>
              <a:t> the copyright. It </a:t>
            </a:r>
            <a:r>
              <a:rPr lang="da-DK" sz="4000" dirty="0" err="1" smtClean="0"/>
              <a:t>can</a:t>
            </a:r>
            <a:r>
              <a:rPr lang="da-DK" sz="4000" dirty="0" smtClean="0"/>
              <a:t> </a:t>
            </a:r>
            <a:r>
              <a:rPr lang="da-DK" sz="4000" dirty="0" err="1" smtClean="0"/>
              <a:t>be</a:t>
            </a:r>
            <a:r>
              <a:rPr lang="da-DK" sz="4000" dirty="0" smtClean="0"/>
              <a:t> </a:t>
            </a:r>
            <a:r>
              <a:rPr lang="da-DK" sz="4000" dirty="0" err="1" smtClean="0"/>
              <a:t>freely</a:t>
            </a:r>
            <a:r>
              <a:rPr lang="da-DK" sz="4000" dirty="0" smtClean="0"/>
              <a:t> </a:t>
            </a:r>
            <a:r>
              <a:rPr lang="da-DK" sz="4000" dirty="0" err="1" smtClean="0"/>
              <a:t>used</a:t>
            </a:r>
            <a:r>
              <a:rPr lang="da-DK" sz="4000" dirty="0" smtClean="0"/>
              <a:t> for </a:t>
            </a:r>
            <a:r>
              <a:rPr lang="da-DK" sz="4000" dirty="0" err="1" smtClean="0"/>
              <a:t>non-commercial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study</a:t>
            </a:r>
            <a:r>
              <a:rPr lang="da-DK" sz="4000" dirty="0" smtClean="0"/>
              <a:t> and </a:t>
            </a:r>
            <a:r>
              <a:rPr lang="da-DK" sz="4000" dirty="0" err="1" smtClean="0"/>
              <a:t>educational</a:t>
            </a:r>
            <a:r>
              <a:rPr lang="da-DK" sz="4000" dirty="0" smtClean="0"/>
              <a:t> </a:t>
            </a:r>
            <a:r>
              <a:rPr lang="da-DK" sz="4000" dirty="0" err="1" smtClean="0"/>
              <a:t>purposes</a:t>
            </a:r>
            <a:r>
              <a:rPr lang="da-DK" sz="4000" dirty="0" smtClean="0"/>
              <a:t>. </a:t>
            </a:r>
            <a:r>
              <a:rPr lang="da-DK" sz="4000" dirty="0" err="1" smtClean="0"/>
              <a:t>Any</a:t>
            </a:r>
            <a:r>
              <a:rPr lang="da-DK" sz="4000" dirty="0" smtClean="0"/>
              <a:t> </a:t>
            </a:r>
            <a:r>
              <a:rPr lang="da-DK" sz="4000" dirty="0" err="1" smtClean="0"/>
              <a:t>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use</a:t>
            </a:r>
            <a:r>
              <a:rPr lang="da-DK" sz="4000" dirty="0" smtClean="0"/>
              <a:t> </a:t>
            </a:r>
            <a:r>
              <a:rPr lang="da-DK" sz="4000" dirty="0" err="1" smtClean="0"/>
              <a:t>or</a:t>
            </a:r>
            <a:r>
              <a:rPr lang="da-DK" sz="4000" dirty="0" smtClean="0"/>
              <a:t> </a:t>
            </a:r>
            <a:r>
              <a:rPr lang="da-DK" sz="4000" dirty="0" err="1" smtClean="0"/>
              <a:t>publication</a:t>
            </a:r>
            <a:r>
              <a:rPr lang="da-DK" sz="4000" dirty="0" smtClean="0"/>
              <a:t> </a:t>
            </a:r>
            <a:r>
              <a:rPr lang="da-DK" sz="4000" dirty="0" err="1" smtClean="0"/>
              <a:t>requires</a:t>
            </a:r>
            <a:r>
              <a:rPr lang="da-DK" sz="4000" dirty="0" smtClean="0"/>
              <a:t> the prior permission of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.</a:t>
            </a:r>
            <a:endParaRPr lang="da-DK" sz="4000" dirty="0"/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Uspecifikke</a:t>
            </a:r>
            <a:r>
              <a:rPr lang="da-DK" dirty="0" smtClean="0"/>
              <a:t> DNSL Diagnoser</a:t>
            </a:r>
            <a:endParaRPr lang="da-DK" sz="24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045463013"/>
              </p:ext>
            </p:extLst>
          </p:nvPr>
        </p:nvGraphicFramePr>
        <p:xfrm>
          <a:off x="2051720" y="155679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ladsholder til ind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60358138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0933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Kasuistik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72 årig mand med C. prostata med metastaser</a:t>
            </a:r>
          </a:p>
          <a:p>
            <a:r>
              <a:rPr lang="da-DK" dirty="0" smtClean="0"/>
              <a:t>1.1.2010 Akut HD via midlertidigt </a:t>
            </a:r>
            <a:r>
              <a:rPr lang="da-DK" dirty="0" err="1" smtClean="0"/>
              <a:t>jugularis</a:t>
            </a:r>
            <a:r>
              <a:rPr lang="da-DK" dirty="0" smtClean="0"/>
              <a:t> kateter</a:t>
            </a:r>
          </a:p>
          <a:p>
            <a:r>
              <a:rPr lang="da-DK" dirty="0" smtClean="0"/>
              <a:t>14.1.2010 </a:t>
            </a:r>
            <a:r>
              <a:rPr lang="da-DK" dirty="0" err="1" smtClean="0"/>
              <a:t>Staph</a:t>
            </a:r>
            <a:r>
              <a:rPr lang="da-DK" dirty="0" smtClean="0"/>
              <a:t> </a:t>
            </a:r>
            <a:r>
              <a:rPr lang="da-DK" dirty="0" err="1" smtClean="0"/>
              <a:t>aureus</a:t>
            </a:r>
            <a:r>
              <a:rPr lang="da-DK" dirty="0" smtClean="0"/>
              <a:t> sepsis</a:t>
            </a:r>
          </a:p>
          <a:p>
            <a:r>
              <a:rPr lang="da-DK" dirty="0" smtClean="0"/>
              <a:t>19.1.2010 AMI</a:t>
            </a:r>
          </a:p>
          <a:p>
            <a:r>
              <a:rPr lang="da-DK" dirty="0" smtClean="0"/>
              <a:t>Herefter blivende </a:t>
            </a:r>
            <a:r>
              <a:rPr lang="da-DK" dirty="0" err="1" smtClean="0"/>
              <a:t>hypotensiv</a:t>
            </a:r>
            <a:r>
              <a:rPr lang="da-DK" dirty="0" smtClean="0"/>
              <a:t>, lungestase, dårlig AT</a:t>
            </a:r>
          </a:p>
          <a:p>
            <a:r>
              <a:rPr lang="da-DK" dirty="0" smtClean="0"/>
              <a:t>15.2.2010 Ophør med aktiv terapi</a:t>
            </a:r>
          </a:p>
          <a:p>
            <a:r>
              <a:rPr lang="da-DK" dirty="0" smtClean="0"/>
              <a:t>20.2.2010 </a:t>
            </a:r>
            <a:r>
              <a:rPr lang="da-DK" dirty="0" err="1" smtClean="0"/>
              <a:t>P-Ka</a:t>
            </a:r>
            <a:r>
              <a:rPr lang="da-DK" dirty="0" smtClean="0"/>
              <a:t> 8.5 </a:t>
            </a:r>
            <a:r>
              <a:rPr lang="da-DK" dirty="0" err="1" smtClean="0"/>
              <a:t>mM</a:t>
            </a:r>
            <a:r>
              <a:rPr lang="da-DK" dirty="0" smtClean="0"/>
              <a:t>. </a:t>
            </a:r>
            <a:r>
              <a:rPr lang="da-DK" dirty="0" err="1" smtClean="0"/>
              <a:t>Institio</a:t>
            </a:r>
            <a:r>
              <a:rPr lang="da-DK" dirty="0" smtClean="0"/>
              <a:t> </a:t>
            </a:r>
            <a:r>
              <a:rPr lang="da-DK" dirty="0" err="1" smtClean="0"/>
              <a:t>cordis</a:t>
            </a:r>
            <a:endParaRPr lang="da-DK" dirty="0" smtClean="0"/>
          </a:p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Hvad var dødsårsagen?</a:t>
            </a:r>
            <a:endParaRPr lang="da-DK" dirty="0">
              <a:solidFill>
                <a:srgbClr val="FF0000"/>
              </a:solidFill>
            </a:endParaRPr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888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Mulige Dødsårsager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17060061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203032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ICD10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Dødsårsag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D48,9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Cancer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A41.9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Sepsis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I21,9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AMI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I50,9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Hjerteinsufficiens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N19,9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Uræmi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I46,1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Institio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cordis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E87,5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Hyperkalæmi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T88,8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Komplikation</a:t>
                      </a:r>
                      <a:r>
                        <a:rPr lang="da-DK" baseline="0" dirty="0" smtClean="0"/>
                        <a:t> til behandling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20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DNSL og SST Dødsårsager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479054"/>
              </p:ext>
            </p:extLst>
          </p:nvPr>
        </p:nvGraphicFramePr>
        <p:xfrm>
          <a:off x="457200" y="1600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368275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DNSL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SST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Kun få diagnoser (47)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Mange Diagnoser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Kun en diagnose tilladt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Op til 7 diagnoser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Uræmidiagnose</a:t>
                      </a:r>
                      <a:r>
                        <a:rPr lang="da-DK" baseline="0" dirty="0" smtClean="0"/>
                        <a:t> </a:t>
                      </a:r>
                    </a:p>
                    <a:p>
                      <a:pPr algn="l"/>
                      <a:r>
                        <a:rPr lang="da-DK" dirty="0" smtClean="0"/>
                        <a:t>kun efter ”Ophør med Aktiv Terapi”</a:t>
                      </a:r>
                    </a:p>
                    <a:p>
                      <a:pPr algn="l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Kakeksi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/>
                        <a:t>Uræmidiagnose tilladt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5482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SST Dødsårsager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Adipositas</a:t>
            </a:r>
            <a:endParaRPr lang="da-DK" dirty="0" smtClean="0"/>
          </a:p>
          <a:p>
            <a:r>
              <a:rPr lang="da-DK" dirty="0" smtClean="0"/>
              <a:t>Dementia</a:t>
            </a:r>
          </a:p>
          <a:p>
            <a:r>
              <a:rPr lang="da-DK" dirty="0" err="1" smtClean="0"/>
              <a:t>Schizophrenia</a:t>
            </a:r>
            <a:endParaRPr lang="da-DK" dirty="0" smtClean="0"/>
          </a:p>
          <a:p>
            <a:r>
              <a:rPr lang="da-DK" dirty="0" err="1" smtClean="0"/>
              <a:t>Hudsår</a:t>
            </a:r>
            <a:endParaRPr lang="da-DK" dirty="0" smtClean="0"/>
          </a:p>
          <a:p>
            <a:r>
              <a:rPr lang="da-DK" dirty="0" smtClean="0"/>
              <a:t>Fingerfraktur</a:t>
            </a:r>
          </a:p>
          <a:p>
            <a:r>
              <a:rPr lang="da-DK" dirty="0" err="1" smtClean="0"/>
              <a:t>Patellafraktur</a:t>
            </a:r>
            <a:endParaRPr lang="da-DK" dirty="0" smtClean="0"/>
          </a:p>
          <a:p>
            <a:r>
              <a:rPr lang="da-DK" dirty="0" smtClean="0"/>
              <a:t>Fremmedlegeme i øje</a:t>
            </a:r>
          </a:p>
          <a:p>
            <a:r>
              <a:rPr lang="da-DK" dirty="0" smtClean="0"/>
              <a:t>Fremmedlegeme i øre</a:t>
            </a:r>
          </a:p>
          <a:p>
            <a:r>
              <a:rPr lang="da-DK" dirty="0" smtClean="0"/>
              <a:t>Paranoia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Dværgvækst</a:t>
            </a:r>
          </a:p>
          <a:p>
            <a:r>
              <a:rPr lang="da-DK" dirty="0" err="1" smtClean="0"/>
              <a:t>Hofteartrose</a:t>
            </a:r>
            <a:endParaRPr lang="da-DK" dirty="0" smtClean="0"/>
          </a:p>
          <a:p>
            <a:r>
              <a:rPr lang="da-DK" dirty="0" smtClean="0"/>
              <a:t>Dyspnø</a:t>
            </a:r>
          </a:p>
          <a:p>
            <a:r>
              <a:rPr lang="da-DK" dirty="0" smtClean="0"/>
              <a:t>Kvalme og træthed</a:t>
            </a:r>
          </a:p>
          <a:p>
            <a:r>
              <a:rPr lang="da-DK" dirty="0" smtClean="0"/>
              <a:t>Blindhed</a:t>
            </a:r>
          </a:p>
          <a:p>
            <a:r>
              <a:rPr lang="da-DK" dirty="0" smtClean="0"/>
              <a:t>Dyspepsi</a:t>
            </a:r>
          </a:p>
          <a:p>
            <a:r>
              <a:rPr lang="da-DK" dirty="0" err="1" smtClean="0"/>
              <a:t>Colon</a:t>
            </a:r>
            <a:r>
              <a:rPr lang="da-DK" dirty="0" smtClean="0"/>
              <a:t> </a:t>
            </a:r>
            <a:r>
              <a:rPr lang="da-DK" dirty="0" err="1" smtClean="0"/>
              <a:t>irritabile</a:t>
            </a:r>
            <a:endParaRPr lang="da-DK" dirty="0" smtClean="0"/>
          </a:p>
          <a:p>
            <a:r>
              <a:rPr lang="da-DK" dirty="0" smtClean="0"/>
              <a:t>TCI</a:t>
            </a:r>
          </a:p>
          <a:p>
            <a:r>
              <a:rPr lang="da-DK" dirty="0" smtClean="0"/>
              <a:t>Vaginal </a:t>
            </a:r>
            <a:r>
              <a:rPr lang="da-DK" dirty="0" err="1" smtClean="0"/>
              <a:t>dysplasi</a:t>
            </a:r>
            <a:endParaRPr lang="da-DK" dirty="0"/>
          </a:p>
        </p:txBody>
      </p:sp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2474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Dødsårsager DNSL vs. SST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74986048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ladsholder til ind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84521779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1491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Dødsårsager DNSL vs. SST</a:t>
            </a:r>
            <a:br>
              <a:rPr lang="da-DK" dirty="0" smtClean="0"/>
            </a:br>
            <a:r>
              <a:rPr lang="da-DK" sz="2400" dirty="0" smtClean="0"/>
              <a:t>Uræmi som primær SST diagnose fjernet*</a:t>
            </a:r>
            <a:endParaRPr lang="da-DK" sz="24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996268078"/>
              </p:ext>
            </p:extLst>
          </p:nvPr>
        </p:nvGraphicFramePr>
        <p:xfrm>
          <a:off x="467544" y="155679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ladsholder til ind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97372802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467544" y="6309320"/>
            <a:ext cx="369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*medmindre DNSL diagnose = Uræmi</a:t>
            </a:r>
            <a:endParaRPr lang="da-DK" dirty="0"/>
          </a:p>
        </p:txBody>
      </p:sp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1048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SST og DNSL Enighed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7891913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755576" y="1412776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DNSL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236296" y="256490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SST</a:t>
            </a:r>
            <a:endParaRPr lang="da-DK" dirty="0"/>
          </a:p>
        </p:txBody>
      </p:sp>
      <p:pic>
        <p:nvPicPr>
          <p:cNvPr id="6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Uspecifikke</a:t>
            </a:r>
            <a:r>
              <a:rPr lang="da-DK" dirty="0" smtClean="0"/>
              <a:t> DNSL Diagnoser</a:t>
            </a:r>
            <a:endParaRPr lang="da-DK" sz="24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528688757"/>
              </p:ext>
            </p:extLst>
          </p:nvPr>
        </p:nvGraphicFramePr>
        <p:xfrm>
          <a:off x="467544" y="155679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Pladsholder til ind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68081927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9619365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20919</TotalTime>
  <Words>218</Words>
  <Application>Microsoft Office PowerPoint</Application>
  <PresentationFormat>Skærmshow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Dias nummer 1</vt:lpstr>
      <vt:lpstr>Kasuistik</vt:lpstr>
      <vt:lpstr>Mulige Dødsårsager</vt:lpstr>
      <vt:lpstr>DNSL og SST Dødsårsager</vt:lpstr>
      <vt:lpstr>SST Dødsårsager</vt:lpstr>
      <vt:lpstr>Dødsårsager DNSL vs. SST</vt:lpstr>
      <vt:lpstr>Dødsårsager DNSL vs. SST Uræmi som primær SST diagnose fjernet*</vt:lpstr>
      <vt:lpstr>SST og DNSL Enighed</vt:lpstr>
      <vt:lpstr>Uspecifikke DNSL Diagnoser</vt:lpstr>
      <vt:lpstr>Uspecifikke DNSL Diagnoser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DNSL Årsrapport 2011</dc:title>
  <dc:creator>james</dc:creator>
  <cp:lastModifiedBy>James</cp:lastModifiedBy>
  <cp:revision>70</cp:revision>
  <dcterms:created xsi:type="dcterms:W3CDTF">2012-04-05T18:16:48Z</dcterms:created>
  <dcterms:modified xsi:type="dcterms:W3CDTF">2013-02-14T19:00:02Z</dcterms:modified>
</cp:coreProperties>
</file>